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6" r:id="rId4"/>
    <p:sldMasterId id="2147483659" r:id="rId5"/>
  </p:sldMasterIdLst>
  <p:notesMasterIdLst>
    <p:notesMasterId r:id="rId32"/>
  </p:notesMasterIdLst>
  <p:handoutMasterIdLst>
    <p:handoutMasterId r:id="rId33"/>
  </p:handoutMasterIdLst>
  <p:sldIdLst>
    <p:sldId id="256" r:id="rId6"/>
    <p:sldId id="285" r:id="rId7"/>
    <p:sldId id="398" r:id="rId8"/>
    <p:sldId id="471" r:id="rId9"/>
    <p:sldId id="400" r:id="rId10"/>
    <p:sldId id="508" r:id="rId11"/>
    <p:sldId id="509" r:id="rId12"/>
    <p:sldId id="511" r:id="rId13"/>
    <p:sldId id="512" r:id="rId14"/>
    <p:sldId id="463" r:id="rId15"/>
    <p:sldId id="513" r:id="rId16"/>
    <p:sldId id="531" r:id="rId17"/>
    <p:sldId id="533" r:id="rId18"/>
    <p:sldId id="534" r:id="rId19"/>
    <p:sldId id="553" r:id="rId20"/>
    <p:sldId id="554" r:id="rId21"/>
    <p:sldId id="406" r:id="rId22"/>
    <p:sldId id="422" r:id="rId23"/>
    <p:sldId id="470" r:id="rId24"/>
    <p:sldId id="407" r:id="rId25"/>
    <p:sldId id="424" r:id="rId26"/>
    <p:sldId id="408" r:id="rId27"/>
    <p:sldId id="467" r:id="rId28"/>
    <p:sldId id="468" r:id="rId29"/>
    <p:sldId id="461" r:id="rId30"/>
    <p:sldId id="358" r:id="rId31"/>
  </p:sldIdLst>
  <p:sldSz cx="12192000" cy="6858000"/>
  <p:notesSz cx="6760845" cy="9942195"/>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22" userDrawn="1">
          <p15:clr>
            <a:srgbClr val="A4A3A4"/>
          </p15:clr>
        </p15:guide>
        <p15:guide id="2" pos="2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向阳" initials="田" lastIdx="2" clrIdx="0"/>
  <p:cmAuthor id="2" name="张 欣琳" initials="张"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D0F"/>
    <a:srgbClr val="FEEEDC"/>
    <a:srgbClr val="F2F2F2"/>
    <a:srgbClr val="9B1D37"/>
    <a:srgbClr val="A6A6A6"/>
    <a:srgbClr val="FFFFF7"/>
    <a:srgbClr val="DD3F5F"/>
    <a:srgbClr val="EAC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p:restoredTop sz="93895"/>
  </p:normalViewPr>
  <p:slideViewPr>
    <p:cSldViewPr snapToGrid="0" showGuides="1">
      <p:cViewPr varScale="1">
        <p:scale>
          <a:sx n="106" d="100"/>
          <a:sy n="106" d="100"/>
        </p:scale>
        <p:origin x="1440" y="96"/>
      </p:cViewPr>
      <p:guideLst>
        <p:guide orient="horz" pos="2122"/>
        <p:guide pos="2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1-05-02T09:43:40.305" idx="1">
    <p:pos x="7353" y="465"/>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44820AD6-B0F6-43C4-9798-DBEC600A4018}" type="datetimeFigureOut">
              <a:rPr lang="zh-CN" altLang="en-US" smtClean="0"/>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A8B69CA9-A2BE-42C3-A344-25D69B57FCB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953DFF3-B62E-498A-988F-D08C6FC6D594}"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43662"/>
            <a:ext cx="2929837" cy="49885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29761" y="9443662"/>
            <a:ext cx="2929837" cy="498852"/>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5C9B8F4-CFB9-4229-AD44-214D97F97D1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4"/>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8596012-D680-4CD8-A9FF-AF3735E2027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5"/>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6"/>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54A8909-F6EA-418A-86C5-29F91E89EC7E}"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7"/>
          <p:cNvSpPr>
            <a:spLocks noGrp="1"/>
          </p:cNvSpPr>
          <p:nvPr>
            <p:ph type="ftr" sz="quarter" idx="1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10" name="日期占位符 2"/>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A735F0-1D21-4F01-A917-170AFEA26699}"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3"/>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0" name="日期占位符 1"/>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FA01BD0-6AA0-438A-9A56-763427722E5E}"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10" name="日期占位符 4"/>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FD7A26-B699-49D7-8412-2C62D7125E2D}"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5"/>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10" name="日期占位符 4"/>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56749BF-1B46-4E09-A506-C9ADF24C7107}"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5"/>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62EFB3-5069-4BF9-A2A0-A94E264DCDAB}"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4666DD2-8139-45E8-A085-E69C5152B54F}" type="datetimeFigureOut">
              <a:rPr kumimoji="0" lang="zh-CN" altLang="en-US" sz="1800" b="0" i="0" u="none" strike="noStrike" kern="1200" cap="none" spc="0" normalizeH="0" baseline="0" noProof="0">
                <a:ln>
                  <a:noFill/>
                </a:ln>
                <a:solidFill>
                  <a:prstClr val="black"/>
                </a:solidFill>
                <a:effectLst/>
                <a:uLnTx/>
                <a:uFillTx/>
                <a:latin typeface="+mn-lt"/>
                <a:ea typeface="+mn-ea"/>
                <a:cs typeface="+mn-cs"/>
              </a:rPr>
            </a:fld>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5123" name="Freeform 5"/>
          <p:cNvSpPr/>
          <p:nvPr userDrawn="1"/>
        </p:nvSpPr>
        <p:spPr>
          <a:xfrm>
            <a:off x="98425" y="150813"/>
            <a:ext cx="812800" cy="7286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4255556F-A616-4D86-8F09-0B3FDD1E258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DBDFA89F-9C65-44AE-BB18-87412259E47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6147" name="Freeform 5"/>
          <p:cNvSpPr/>
          <p:nvPr userDrawn="1"/>
        </p:nvSpPr>
        <p:spPr>
          <a:xfrm>
            <a:off x="190500" y="79375"/>
            <a:ext cx="558800" cy="5064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cxnSp>
        <p:nvCxnSpPr>
          <p:cNvPr id="6148" name="直接连接符 3"/>
          <p:cNvCxnSpPr/>
          <p:nvPr userDrawn="1"/>
        </p:nvCxnSpPr>
        <p:spPr>
          <a:xfrm>
            <a:off x="636588" y="544513"/>
            <a:ext cx="11555412" cy="41275"/>
          </a:xfrm>
          <a:prstGeom prst="line">
            <a:avLst/>
          </a:prstGeom>
          <a:ln w="12700" cap="flat" cmpd="sng">
            <a:solidFill>
              <a:srgbClr val="C12D0F"/>
            </a:solidFill>
            <a:prstDash val="solid"/>
            <a:round/>
            <a:headEnd type="none" w="med" len="med"/>
            <a:tailEnd type="none" w="med" len="med"/>
          </a:ln>
        </p:spPr>
      </p:cxn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3" name="矩形 2"/>
          <p:cNvSpPr>
            <a:spLocks noChangeArrowheads="1"/>
          </p:cNvSpPr>
          <p:nvPr/>
        </p:nvSpPr>
        <p:spPr bwMode="auto">
          <a:xfrm>
            <a:off x="0" y="0"/>
            <a:ext cx="12192000" cy="6858000"/>
          </a:xfrm>
          <a:prstGeom prst="rect">
            <a:avLst/>
          </a:prstGeom>
          <a:solidFill>
            <a:srgbClr val="C12D0F"/>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12192000" cy="6858000"/>
          </a:xfrm>
          <a:prstGeom prst="rect">
            <a:avLst/>
          </a:prstGeom>
          <a:solidFill>
            <a:schemeClr val="accent2">
              <a:lumMod val="20000"/>
              <a:lumOff val="80000"/>
              <a:alpha val="55000"/>
            </a:schemeClr>
          </a:solidFill>
          <a:ln w="9525" cap="flat" cmpd="sng" algn="ctr">
            <a:no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hf sldNum="0" hdr="0" ftr="0" dt="0"/>
  <p:txStyles>
    <p:titleStyle>
      <a:lvl1pPr marL="1217930" indent="-1217930" algn="ctr" rtl="0" eaLnBrk="0" fontAlgn="base" hangingPunct="0">
        <a:spcBef>
          <a:spcPct val="0"/>
        </a:spcBef>
        <a:spcAft>
          <a:spcPct val="0"/>
        </a:spcAft>
        <a:defRPr sz="5800" kern="1200">
          <a:solidFill>
            <a:schemeClr val="tx1"/>
          </a:solidFill>
          <a:latin typeface="+mj-lt"/>
          <a:ea typeface="+mj-ea"/>
          <a:cs typeface="+mj-cs"/>
          <a:sym typeface="Calibri" panose="020F0502020204030204" pitchFamily="34" charset="0"/>
        </a:defRPr>
      </a:lvl1pPr>
      <a:lvl2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2pPr>
      <a:lvl3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3pPr>
      <a:lvl4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4pPr>
      <a:lvl5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5pPr>
      <a:lvl6pPr marL="18288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4384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0480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6576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455930" indent="-455930"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sym typeface="Calibri" panose="020F0502020204030204" pitchFamily="34" charset="0"/>
        </a:defRPr>
      </a:lvl1pPr>
      <a:lvl2pPr marL="989330" indent="-37973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sym typeface="Calibri" panose="020F0502020204030204" pitchFamily="34" charset="0"/>
        </a:defRPr>
      </a:lvl2pPr>
      <a:lvl3pPr marL="1522730" indent="-30353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2132330" indent="-30353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sym typeface="Calibri" panose="020F0502020204030204" pitchFamily="34" charset="0"/>
        </a:defRPr>
      </a:lvl4pPr>
      <a:lvl5pPr marL="2741930" indent="-30353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sym typeface="Calibri" panose="020F0502020204030204" pitchFamily="34" charset="0"/>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12192000" cy="6858000"/>
          </a:xfrm>
          <a:prstGeom prst="rect">
            <a:avLst/>
          </a:prstGeom>
          <a:solidFill>
            <a:schemeClr val="accent2">
              <a:lumMod val="20000"/>
              <a:lumOff val="80000"/>
              <a:alpha val="55000"/>
            </a:schemeClr>
          </a:solidFill>
          <a:ln w="9525" cap="flat" cmpd="sng" algn="ctr">
            <a:no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ransition spd="slow">
    <p:fade/>
  </p:transition>
  <p:hf sldNum="0" hdr="0" ftr="0" dt="0"/>
  <p:txStyles>
    <p:titleStyle>
      <a:lvl1pPr marL="1217930" indent="-1217930" algn="ctr" rtl="0" eaLnBrk="0" fontAlgn="base" hangingPunct="0">
        <a:spcBef>
          <a:spcPct val="0"/>
        </a:spcBef>
        <a:spcAft>
          <a:spcPct val="0"/>
        </a:spcAft>
        <a:defRPr sz="5800" kern="1200">
          <a:solidFill>
            <a:schemeClr val="tx1"/>
          </a:solidFill>
          <a:latin typeface="+mj-lt"/>
          <a:ea typeface="+mj-ea"/>
          <a:cs typeface="+mj-cs"/>
          <a:sym typeface="Calibri" panose="020F0502020204030204" pitchFamily="34" charset="0"/>
        </a:defRPr>
      </a:lvl1pPr>
      <a:lvl2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2pPr>
      <a:lvl3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3pPr>
      <a:lvl4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4pPr>
      <a:lvl5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5pPr>
      <a:lvl6pPr marL="18288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4384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0480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6576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455930" indent="-455930"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sym typeface="Calibri" panose="020F0502020204030204" pitchFamily="34" charset="0"/>
        </a:defRPr>
      </a:lvl1pPr>
      <a:lvl2pPr marL="989330" indent="-37973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sym typeface="Calibri" panose="020F0502020204030204" pitchFamily="34" charset="0"/>
        </a:defRPr>
      </a:lvl2pPr>
      <a:lvl3pPr marL="1522730" indent="-30353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2132330" indent="-30353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sym typeface="Calibri" panose="020F0502020204030204" pitchFamily="34" charset="0"/>
        </a:defRPr>
      </a:lvl4pPr>
      <a:lvl5pPr marL="2741930" indent="-30353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sym typeface="Calibri" panose="020F0502020204030204" pitchFamily="34" charset="0"/>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12192000" cy="6858000"/>
          </a:xfrm>
          <a:prstGeom prst="rect">
            <a:avLst/>
          </a:prstGeom>
          <a:solidFill>
            <a:schemeClr val="accent2">
              <a:lumMod val="20000"/>
              <a:lumOff val="80000"/>
              <a:alpha val="55000"/>
            </a:schemeClr>
          </a:solidFill>
          <a:ln w="9525" cap="flat" cmpd="sng" algn="ctr">
            <a:no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ransition spd="slow">
    <p:fade/>
  </p:transition>
  <p:hf sldNum="0" hdr="0" ftr="0" dt="0"/>
  <p:txStyles>
    <p:titleStyle>
      <a:lvl1pPr marL="1217930" indent="-1217930" algn="ctr" rtl="0" eaLnBrk="0" fontAlgn="base" hangingPunct="0">
        <a:spcBef>
          <a:spcPct val="0"/>
        </a:spcBef>
        <a:spcAft>
          <a:spcPct val="0"/>
        </a:spcAft>
        <a:defRPr sz="5800" kern="1200">
          <a:solidFill>
            <a:schemeClr val="tx1"/>
          </a:solidFill>
          <a:latin typeface="+mj-lt"/>
          <a:ea typeface="+mj-ea"/>
          <a:cs typeface="+mj-cs"/>
          <a:sym typeface="Calibri" panose="020F0502020204030204" pitchFamily="34" charset="0"/>
        </a:defRPr>
      </a:lvl1pPr>
      <a:lvl2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2pPr>
      <a:lvl3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3pPr>
      <a:lvl4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4pPr>
      <a:lvl5pPr marL="1217930" indent="-1217930" algn="ctr" rtl="0" eaLnBrk="0" fontAlgn="base" hangingPunct="0">
        <a:spcBef>
          <a:spcPct val="0"/>
        </a:spcBef>
        <a:spcAft>
          <a:spcPct val="0"/>
        </a:spcAft>
        <a:defRPr sz="5800">
          <a:solidFill>
            <a:schemeClr val="tx1"/>
          </a:solidFill>
          <a:latin typeface="Arial Black" panose="020B0A04020102020204" pitchFamily="34" charset="0"/>
          <a:ea typeface="微软雅黑" panose="020B0503020204020204" pitchFamily="34" charset="-122"/>
          <a:sym typeface="Calibri" panose="020F0502020204030204" pitchFamily="34" charset="0"/>
        </a:defRPr>
      </a:lvl5pPr>
      <a:lvl6pPr marL="18288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4384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0480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657600" indent="-1219200" algn="ctr" rtl="0" fontAlgn="base">
        <a:spcBef>
          <a:spcPct val="0"/>
        </a:spcBef>
        <a:spcAft>
          <a:spcPct val="0"/>
        </a:spcAft>
        <a:defRPr sz="5865">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455930" indent="-455930"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sym typeface="Calibri" panose="020F0502020204030204" pitchFamily="34" charset="0"/>
        </a:defRPr>
      </a:lvl1pPr>
      <a:lvl2pPr marL="989330" indent="-37973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sym typeface="Calibri" panose="020F0502020204030204" pitchFamily="34" charset="0"/>
        </a:defRPr>
      </a:lvl2pPr>
      <a:lvl3pPr marL="1522730" indent="-30353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2132330" indent="-30353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sym typeface="Calibri" panose="020F0502020204030204" pitchFamily="34" charset="0"/>
        </a:defRPr>
      </a:lvl4pPr>
      <a:lvl5pPr marL="2741930" indent="-30353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sym typeface="Calibri" panose="020F0502020204030204" pitchFamily="34" charset="0"/>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24"/>
          <p:cNvPicPr>
            <a:picLocks noChangeAspect="1"/>
          </p:cNvPicPr>
          <p:nvPr userDrawn="1"/>
        </p:nvPicPr>
        <p:blipFill>
          <a:blip r:embed="rId12"/>
          <a:stretch>
            <a:fillRect/>
          </a:stretch>
        </p:blipFill>
        <p:spPr>
          <a:xfrm>
            <a:off x="0" y="0"/>
            <a:ext cx="12192000" cy="6858000"/>
          </a:xfrm>
          <a:prstGeom prst="rect">
            <a:avLst/>
          </a:prstGeom>
          <a:noFill/>
          <a:ln w="9525">
            <a:noFill/>
          </a:ln>
        </p:spPr>
      </p:pic>
      <p:sp>
        <p:nvSpPr>
          <p:cNvPr id="27" name="圆角矩形 26"/>
          <p:cNvSpPr/>
          <p:nvPr/>
        </p:nvSpPr>
        <p:spPr>
          <a:xfrm>
            <a:off x="184150" y="157163"/>
            <a:ext cx="11823700" cy="6542088"/>
          </a:xfrm>
          <a:prstGeom prst="roundRect">
            <a:avLst>
              <a:gd name="adj" fmla="val 1326"/>
            </a:avLst>
          </a:prstGeom>
          <a:solidFill>
            <a:srgbClr val="100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8" name="矩形 27"/>
          <p:cNvSpPr/>
          <p:nvPr/>
        </p:nvSpPr>
        <p:spPr>
          <a:xfrm>
            <a:off x="295275" y="258763"/>
            <a:ext cx="5799138" cy="634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lt"/>
              <a:ea typeface="+mn-ea"/>
              <a:cs typeface="+mn-cs"/>
            </a:endParaRPr>
          </a:p>
        </p:txBody>
      </p:sp>
      <p:sp>
        <p:nvSpPr>
          <p:cNvPr id="38" name="矩形 37"/>
          <p:cNvSpPr/>
          <p:nvPr/>
        </p:nvSpPr>
        <p:spPr>
          <a:xfrm>
            <a:off x="6097588" y="258763"/>
            <a:ext cx="5799138" cy="634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lt"/>
              <a:ea typeface="+mn-ea"/>
              <a:cs typeface="+mn-cs"/>
            </a:endParaRPr>
          </a:p>
        </p:txBody>
      </p:sp>
      <p:sp>
        <p:nvSpPr>
          <p:cNvPr id="39" name="矩形 38"/>
          <p:cNvSpPr/>
          <p:nvPr/>
        </p:nvSpPr>
        <p:spPr>
          <a:xfrm>
            <a:off x="6097588" y="258763"/>
            <a:ext cx="5732463" cy="634523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lt"/>
              <a:ea typeface="+mn-ea"/>
              <a:cs typeface="+mn-cs"/>
            </a:endParaRPr>
          </a:p>
        </p:txBody>
      </p:sp>
      <p:sp>
        <p:nvSpPr>
          <p:cNvPr id="40" name="矩形 39"/>
          <p:cNvSpPr/>
          <p:nvPr/>
        </p:nvSpPr>
        <p:spPr>
          <a:xfrm>
            <a:off x="6097588" y="258763"/>
            <a:ext cx="5665788" cy="634523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lt"/>
              <a:ea typeface="+mn-ea"/>
              <a:cs typeface="+mn-cs"/>
            </a:endParaRPr>
          </a:p>
        </p:txBody>
      </p:sp>
      <p:sp>
        <p:nvSpPr>
          <p:cNvPr id="32" name="矩形 31"/>
          <p:cNvSpPr/>
          <p:nvPr/>
        </p:nvSpPr>
        <p:spPr>
          <a:xfrm>
            <a:off x="358775" y="258763"/>
            <a:ext cx="5732463" cy="6345238"/>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lt"/>
              <a:ea typeface="+mn-ea"/>
              <a:cs typeface="+mn-cs"/>
            </a:endParaRPr>
          </a:p>
        </p:txBody>
      </p:sp>
      <p:sp>
        <p:nvSpPr>
          <p:cNvPr id="33" name="矩形 32"/>
          <p:cNvSpPr/>
          <p:nvPr/>
        </p:nvSpPr>
        <p:spPr>
          <a:xfrm>
            <a:off x="423863" y="258763"/>
            <a:ext cx="5667375" cy="6345238"/>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6.xml"/><Relationship Id="rId2" Type="http://schemas.openxmlformats.org/officeDocument/2006/relationships/image" Target="file:///C:\Users\Administrator\AppData\Local\Temp\wps\INetCache\6fed9d6e13116c8d03bd96f2c5859ef6" TargetMode="Externa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6"/>
          <p:cNvSpPr/>
          <p:nvPr/>
        </p:nvSpPr>
        <p:spPr>
          <a:xfrm>
            <a:off x="0" y="4146550"/>
            <a:ext cx="12192000" cy="2711450"/>
          </a:xfrm>
          <a:prstGeom prst="rect">
            <a:avLst/>
          </a:prstGeom>
          <a:solidFill>
            <a:srgbClr val="C12D0F"/>
          </a:solidFill>
          <a:ln w="9525">
            <a:noFill/>
          </a:ln>
        </p:spPr>
        <p:txBody>
          <a:bodyPr lIns="121920" tIns="60960" rIns="121920" bIns="60960" anchor="t" anchorCtr="0"/>
          <a:lstStyle/>
          <a:p>
            <a:pPr>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8434" name="TextBox 37"/>
          <p:cNvSpPr/>
          <p:nvPr/>
        </p:nvSpPr>
        <p:spPr>
          <a:xfrm>
            <a:off x="1124268" y="2584450"/>
            <a:ext cx="9421812" cy="1043940"/>
          </a:xfrm>
          <a:prstGeom prst="rect">
            <a:avLst/>
          </a:prstGeom>
          <a:noFill/>
          <a:ln w="9525">
            <a:noFill/>
          </a:ln>
        </p:spPr>
        <p:txBody>
          <a:bodyPr wrap="square" lIns="121915" tIns="60959" rIns="121915" bIns="60959" anchor="t" anchorCtr="0">
            <a:spAutoFit/>
          </a:bodyPr>
          <a:lstStyle/>
          <a:p>
            <a:pPr algn="ctr" eaLnBrk="0" hangingPunct="0">
              <a:buFont typeface="Arial" panose="020B0604020202020204" pitchFamily="34" charset="0"/>
            </a:pPr>
            <a:r>
              <a:rPr lang="zh-CN" altLang="zh-CN" sz="6000" b="1" dirty="0">
                <a:solidFill>
                  <a:srgbClr val="C12D0F"/>
                </a:solidFill>
                <a:latin typeface="微软雅黑" panose="020B0503020204020204" pitchFamily="34" charset="-122"/>
                <a:ea typeface="微软雅黑" panose="020B0503020204020204" pitchFamily="34" charset="-122"/>
                <a:sym typeface="Calibri" panose="020F0502020204030204" pitchFamily="34" charset="0"/>
              </a:rPr>
              <a:t>高校毕业生入伍政策宣讲</a:t>
            </a:r>
            <a:endParaRPr lang="zh-CN" altLang="zh-CN" sz="6000" b="1" dirty="0">
              <a:solidFill>
                <a:srgbClr val="C12D0F"/>
              </a:solidFill>
              <a:latin typeface="微软雅黑" panose="020B0503020204020204" pitchFamily="34" charset="-122"/>
              <a:ea typeface="Arial" panose="020B0604020202020204" pitchFamily="34" charset="0"/>
              <a:sym typeface="Calibri" panose="020F0502020204030204" pitchFamily="34" charset="0"/>
            </a:endParaRPr>
          </a:p>
        </p:txBody>
      </p:sp>
      <p:sp>
        <p:nvSpPr>
          <p:cNvPr id="2" name="图文框 1"/>
          <p:cNvSpPr/>
          <p:nvPr/>
        </p:nvSpPr>
        <p:spPr bwMode="auto">
          <a:xfrm>
            <a:off x="0" y="0"/>
            <a:ext cx="12192000" cy="6858000"/>
          </a:xfrm>
          <a:prstGeom prst="frame">
            <a:avLst>
              <a:gd name="adj1" fmla="val 1675"/>
            </a:avLst>
          </a:prstGeom>
          <a:solidFill>
            <a:schemeClr val="accent1"/>
          </a:solidFill>
          <a:ln w="9525" cap="flat" cmpd="sng" algn="ctr">
            <a:no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grpSp>
        <p:nvGrpSpPr>
          <p:cNvPr id="18436" name="组合 5"/>
          <p:cNvGrpSpPr/>
          <p:nvPr/>
        </p:nvGrpSpPr>
        <p:grpSpPr>
          <a:xfrm flipH="1">
            <a:off x="5740400" y="4146550"/>
            <a:ext cx="8804275" cy="4405313"/>
            <a:chOff x="-1764440" y="3143999"/>
            <a:chExt cx="6603568" cy="3304026"/>
          </a:xfrm>
        </p:grpSpPr>
        <p:pic>
          <p:nvPicPr>
            <p:cNvPr id="18437" name="图片 57"/>
            <p:cNvPicPr>
              <a:picLocks noChangeAspect="1"/>
            </p:cNvPicPr>
            <p:nvPr/>
          </p:nvPicPr>
          <p:blipFill>
            <a:blip r:embed="rId1"/>
            <a:srcRect t="-2"/>
            <a:stretch>
              <a:fillRect/>
            </a:stretch>
          </p:blipFill>
          <p:spPr>
            <a:xfrm>
              <a:off x="0" y="3143999"/>
              <a:ext cx="4839128" cy="1999501"/>
            </a:xfrm>
            <a:prstGeom prst="rect">
              <a:avLst/>
            </a:prstGeom>
            <a:noFill/>
            <a:ln w="9525">
              <a:noFill/>
            </a:ln>
          </p:spPr>
        </p:pic>
        <p:sp>
          <p:nvSpPr>
            <p:cNvPr id="18438" name="矩形 3"/>
            <p:cNvSpPr/>
            <p:nvPr/>
          </p:nvSpPr>
          <p:spPr>
            <a:xfrm>
              <a:off x="-1764440" y="6172000"/>
              <a:ext cx="360025" cy="276025"/>
            </a:xfrm>
            <a:prstGeom prst="rect">
              <a:avLst/>
            </a:prstGeom>
            <a:solidFill>
              <a:schemeClr val="bg1"/>
            </a:solidFill>
            <a:ln w="9525">
              <a:noFill/>
            </a:ln>
          </p:spPr>
          <p:txBody>
            <a:bodyPr lIns="121920" tIns="60960" rIns="121920" bIns="60960" anchor="t" anchorCtr="0"/>
            <a:lstStyle/>
            <a:p>
              <a:pPr>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grpSp>
      <p:grpSp>
        <p:nvGrpSpPr>
          <p:cNvPr id="18439" name="组合 68"/>
          <p:cNvGrpSpPr/>
          <p:nvPr/>
        </p:nvGrpSpPr>
        <p:grpSpPr>
          <a:xfrm>
            <a:off x="2577465" y="1095375"/>
            <a:ext cx="6059805" cy="855346"/>
            <a:chOff x="3497028" y="1553168"/>
            <a:chExt cx="5174670" cy="986716"/>
          </a:xfrm>
        </p:grpSpPr>
        <p:sp>
          <p:nvSpPr>
            <p:cNvPr id="70" name="矩形 69"/>
            <p:cNvSpPr/>
            <p:nvPr/>
          </p:nvSpPr>
          <p:spPr>
            <a:xfrm>
              <a:off x="3563676" y="1553168"/>
              <a:ext cx="876075" cy="957414"/>
            </a:xfrm>
            <a:prstGeom prst="rect">
              <a:avLst/>
            </a:prstGeom>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政</a:t>
              </a:r>
              <a:endPar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cs typeface="+mn-cs"/>
              </a:endParaRPr>
            </a:p>
          </p:txBody>
        </p:sp>
        <p:sp>
          <p:nvSpPr>
            <p:cNvPr id="71" name="矩形 70"/>
            <p:cNvSpPr/>
            <p:nvPr/>
          </p:nvSpPr>
          <p:spPr>
            <a:xfrm>
              <a:off x="3566211" y="1572057"/>
              <a:ext cx="877165" cy="917627"/>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a:ln>
                  <a:noFill/>
                </a:ln>
                <a:solidFill>
                  <a:srgbClr val="C00000"/>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8442" name="直接连接符 71"/>
            <p:cNvCxnSpPr/>
            <p:nvPr/>
          </p:nvCxnSpPr>
          <p:spPr>
            <a:xfrm>
              <a:off x="3497028" y="2024161"/>
              <a:ext cx="902124" cy="0"/>
            </a:xfrm>
            <a:prstGeom prst="line">
              <a:avLst/>
            </a:prstGeom>
            <a:ln w="6350" cap="flat" cmpd="sng">
              <a:solidFill>
                <a:srgbClr val="C00000"/>
              </a:solidFill>
              <a:prstDash val="dash"/>
              <a:miter/>
              <a:headEnd type="none" w="med" len="med"/>
              <a:tailEnd type="none" w="med" len="med"/>
            </a:ln>
          </p:spPr>
        </p:cxnSp>
        <p:cxnSp>
          <p:nvCxnSpPr>
            <p:cNvPr id="18443" name="直接连接符 72"/>
            <p:cNvCxnSpPr/>
            <p:nvPr/>
          </p:nvCxnSpPr>
          <p:spPr>
            <a:xfrm>
              <a:off x="3945548" y="1601148"/>
              <a:ext cx="0" cy="816934"/>
            </a:xfrm>
            <a:prstGeom prst="line">
              <a:avLst/>
            </a:prstGeom>
            <a:ln w="6350" cap="flat" cmpd="sng">
              <a:solidFill>
                <a:srgbClr val="C00000"/>
              </a:solidFill>
              <a:prstDash val="dash"/>
              <a:miter/>
              <a:headEnd type="none" w="med" len="med"/>
              <a:tailEnd type="none" w="med" len="med"/>
            </a:ln>
          </p:spPr>
        </p:cxnSp>
        <p:sp>
          <p:nvSpPr>
            <p:cNvPr id="74" name="矩形 73"/>
            <p:cNvSpPr/>
            <p:nvPr/>
          </p:nvSpPr>
          <p:spPr>
            <a:xfrm>
              <a:off x="4951145" y="1566354"/>
              <a:ext cx="877164" cy="957414"/>
            </a:xfrm>
            <a:prstGeom prst="rect">
              <a:avLst/>
            </a:prstGeom>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策</a:t>
              </a:r>
              <a:endPar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cs typeface="+mn-cs"/>
              </a:endParaRPr>
            </a:p>
          </p:txBody>
        </p:sp>
        <p:sp>
          <p:nvSpPr>
            <p:cNvPr id="75" name="矩形 74"/>
            <p:cNvSpPr/>
            <p:nvPr/>
          </p:nvSpPr>
          <p:spPr>
            <a:xfrm>
              <a:off x="4937759" y="1572057"/>
              <a:ext cx="880449" cy="898247"/>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a:ln>
                  <a:noFill/>
                </a:ln>
                <a:solidFill>
                  <a:srgbClr val="C00000"/>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8447" name="直接连接符 76"/>
            <p:cNvCxnSpPr>
              <a:endCxn id="75" idx="2"/>
            </p:cNvCxnSpPr>
            <p:nvPr/>
          </p:nvCxnSpPr>
          <p:spPr>
            <a:xfrm>
              <a:off x="5367149" y="1601148"/>
              <a:ext cx="10835" cy="869156"/>
            </a:xfrm>
            <a:prstGeom prst="line">
              <a:avLst/>
            </a:prstGeom>
            <a:ln w="6350" cap="flat" cmpd="sng">
              <a:solidFill>
                <a:srgbClr val="C00000"/>
              </a:solidFill>
              <a:prstDash val="dash"/>
              <a:miter/>
              <a:headEnd type="none" w="med" len="med"/>
              <a:tailEnd type="none" w="med" len="med"/>
            </a:ln>
          </p:spPr>
        </p:cxnSp>
        <p:sp>
          <p:nvSpPr>
            <p:cNvPr id="78" name="矩形 77"/>
            <p:cNvSpPr/>
            <p:nvPr/>
          </p:nvSpPr>
          <p:spPr>
            <a:xfrm>
              <a:off x="6329680" y="1566354"/>
              <a:ext cx="917694" cy="957414"/>
            </a:xfrm>
            <a:prstGeom prst="rect">
              <a:avLst/>
            </a:prstGeom>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C00000"/>
                  </a:solidFill>
                  <a:effectLst/>
                  <a:uLnTx/>
                  <a:uFillTx/>
                  <a:latin typeface="微软雅黑" panose="020B0503020204020204" pitchFamily="34" charset="-122"/>
                  <a:cs typeface="+mn-cs"/>
                </a:rPr>
                <a:t> </a:t>
              </a:r>
              <a:r>
                <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cs typeface="+mn-cs"/>
                </a:rPr>
                <a:t>宣</a:t>
              </a:r>
              <a:endPar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cs typeface="+mn-cs"/>
              </a:endParaRPr>
            </a:p>
          </p:txBody>
        </p:sp>
        <p:sp>
          <p:nvSpPr>
            <p:cNvPr id="79" name="矩形 78"/>
            <p:cNvSpPr/>
            <p:nvPr/>
          </p:nvSpPr>
          <p:spPr>
            <a:xfrm>
              <a:off x="6335150" y="1572057"/>
              <a:ext cx="902125" cy="898247"/>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a:ln>
                  <a:noFill/>
                </a:ln>
                <a:solidFill>
                  <a:srgbClr val="C00000"/>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18450" name="直接连接符 79"/>
            <p:cNvCxnSpPr>
              <a:endCxn id="75" idx="2"/>
            </p:cNvCxnSpPr>
            <p:nvPr/>
          </p:nvCxnSpPr>
          <p:spPr>
            <a:xfrm>
              <a:off x="6335150" y="2024161"/>
              <a:ext cx="902125" cy="0"/>
            </a:xfrm>
            <a:prstGeom prst="line">
              <a:avLst/>
            </a:prstGeom>
            <a:ln w="6350" cap="flat" cmpd="sng">
              <a:solidFill>
                <a:srgbClr val="C00000"/>
              </a:solidFill>
              <a:prstDash val="dash"/>
              <a:miter/>
              <a:headEnd type="none" w="med" len="med"/>
              <a:tailEnd type="none" w="med" len="med"/>
            </a:ln>
          </p:spPr>
        </p:cxnSp>
        <p:cxnSp>
          <p:nvCxnSpPr>
            <p:cNvPr id="18451" name="直接连接符 80"/>
            <p:cNvCxnSpPr>
              <a:endCxn id="79" idx="2"/>
            </p:cNvCxnSpPr>
            <p:nvPr/>
          </p:nvCxnSpPr>
          <p:spPr>
            <a:xfrm flipH="1">
              <a:off x="6786213" y="1601148"/>
              <a:ext cx="2" cy="869156"/>
            </a:xfrm>
            <a:prstGeom prst="line">
              <a:avLst/>
            </a:prstGeom>
            <a:ln w="6350" cap="flat" cmpd="sng">
              <a:solidFill>
                <a:srgbClr val="C00000"/>
              </a:solidFill>
              <a:prstDash val="dash"/>
              <a:miter/>
              <a:headEnd type="none" w="med" len="med"/>
              <a:tailEnd type="none" w="med" len="med"/>
            </a:ln>
          </p:spPr>
        </p:cxnSp>
        <p:sp>
          <p:nvSpPr>
            <p:cNvPr id="3" name="矩形 2"/>
            <p:cNvSpPr/>
            <p:nvPr/>
          </p:nvSpPr>
          <p:spPr>
            <a:xfrm>
              <a:off x="7753859" y="1583045"/>
              <a:ext cx="902125" cy="898247"/>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0" cap="none" spc="0" normalizeH="0" baseline="0" noProof="0">
                <a:ln>
                  <a:noFill/>
                </a:ln>
                <a:solidFill>
                  <a:srgbClr val="C00000"/>
                </a:solidFill>
                <a:effectLst/>
                <a:uLnTx/>
                <a:uFillTx/>
                <a:latin typeface="华文新魏" panose="02010800040101010101" pitchFamily="2" charset="-122"/>
                <a:ea typeface="华文新魏" panose="02010800040101010101" pitchFamily="2" charset="-122"/>
                <a:cs typeface="+mn-ea"/>
                <a:sym typeface="+mn-lt"/>
              </a:endParaRPr>
            </a:p>
          </p:txBody>
        </p:sp>
        <p:cxnSp>
          <p:nvCxnSpPr>
            <p:cNvPr id="5" name="直接连接符 80"/>
            <p:cNvCxnSpPr/>
            <p:nvPr/>
          </p:nvCxnSpPr>
          <p:spPr>
            <a:xfrm flipH="1">
              <a:off x="8195796" y="1601148"/>
              <a:ext cx="2" cy="869156"/>
            </a:xfrm>
            <a:prstGeom prst="line">
              <a:avLst/>
            </a:prstGeom>
            <a:ln w="6350" cap="flat" cmpd="sng">
              <a:solidFill>
                <a:srgbClr val="C00000"/>
              </a:solidFill>
              <a:prstDash val="dash"/>
              <a:miter/>
              <a:headEnd type="none" w="med" len="med"/>
              <a:tailEnd type="none" w="med" len="med"/>
            </a:ln>
          </p:spPr>
        </p:cxnSp>
        <p:cxnSp>
          <p:nvCxnSpPr>
            <p:cNvPr id="6" name="直接连接符 79"/>
            <p:cNvCxnSpPr/>
            <p:nvPr/>
          </p:nvCxnSpPr>
          <p:spPr>
            <a:xfrm>
              <a:off x="7754561" y="2046869"/>
              <a:ext cx="902125" cy="0"/>
            </a:xfrm>
            <a:prstGeom prst="line">
              <a:avLst/>
            </a:prstGeom>
            <a:ln w="6350" cap="flat" cmpd="sng">
              <a:solidFill>
                <a:srgbClr val="C00000"/>
              </a:solidFill>
              <a:prstDash val="dash"/>
              <a:miter/>
              <a:headEnd type="none" w="med" len="med"/>
              <a:tailEnd type="none" w="med" len="med"/>
            </a:ln>
          </p:spPr>
        </p:cxnSp>
        <p:sp>
          <p:nvSpPr>
            <p:cNvPr id="7" name="矩形 6"/>
            <p:cNvSpPr/>
            <p:nvPr/>
          </p:nvSpPr>
          <p:spPr>
            <a:xfrm>
              <a:off x="7754004" y="1582470"/>
              <a:ext cx="917694" cy="957414"/>
            </a:xfrm>
            <a:prstGeom prst="rect">
              <a:avLst/>
            </a:prstGeom>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C00000"/>
                  </a:solidFill>
                  <a:effectLst/>
                  <a:uLnTx/>
                  <a:uFillTx/>
                  <a:latin typeface="微软雅黑" panose="020B0503020204020204" pitchFamily="34" charset="-122"/>
                  <a:cs typeface="+mn-cs"/>
                </a:rPr>
                <a:t> </a:t>
              </a:r>
              <a:r>
                <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cs typeface="+mn-cs"/>
                </a:rPr>
                <a:t>讲</a:t>
              </a:r>
              <a:endParaRPr kumimoji="0" lang="zh-CN" altLang="en-US" sz="4800" b="1" i="0" u="none" strike="noStrike" kern="0" cap="none" spc="0" normalizeH="0" baseline="0" noProof="0" dirty="0">
                <a:ln>
                  <a:noFill/>
                </a:ln>
                <a:solidFill>
                  <a:srgbClr val="C00000"/>
                </a:solidFill>
                <a:effectLst/>
                <a:uLnTx/>
                <a:uFillTx/>
                <a:latin typeface="微软雅黑" panose="020B0503020204020204" pitchFamily="34" charset="-122"/>
                <a:cs typeface="+mn-cs"/>
              </a:endParaRPr>
            </a:p>
          </p:txBody>
        </p:sp>
      </p:grpSp>
      <p:sp>
        <p:nvSpPr>
          <p:cNvPr id="8" name="文本框 7"/>
          <p:cNvSpPr txBox="1"/>
          <p:nvPr/>
        </p:nvSpPr>
        <p:spPr>
          <a:xfrm>
            <a:off x="2927985" y="4689494"/>
            <a:ext cx="6336030" cy="583565"/>
          </a:xfrm>
          <a:prstGeom prst="rect">
            <a:avLst/>
          </a:prstGeom>
          <a:noFill/>
          <a:ln>
            <a:solidFill>
              <a:srgbClr val="FFFF00"/>
            </a:solidFill>
          </a:ln>
        </p:spPr>
        <p:txBody>
          <a:bodyPr wrap="square" rtlCol="0">
            <a:spAutoFit/>
          </a:bodyPr>
          <a:lstStyle/>
          <a:p>
            <a:r>
              <a:rPr lang="en-US" altLang="zh-CN" sz="3200" dirty="0" smtClean="0">
                <a:solidFill>
                  <a:srgbClr val="FFC000"/>
                </a:solidFill>
              </a:rPr>
              <a:t>          </a:t>
            </a:r>
            <a:r>
              <a:rPr lang="zh-CN" altLang="en-US" sz="3200" dirty="0" smtClean="0">
                <a:solidFill>
                  <a:srgbClr val="FFC000"/>
                </a:solidFill>
              </a:rPr>
              <a:t>安徽城市管理职业学院</a:t>
            </a:r>
            <a:endParaRPr lang="zh-CN" altLang="en-US" sz="3200" dirty="0" smtClean="0">
              <a:solidFill>
                <a:srgbClr val="FFC000"/>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sym typeface="+mn-ea"/>
              </a:rPr>
              <a:t>部队发展</a:t>
            </a:r>
            <a:endParaRPr lang="zh-CN" altLang="en-US" sz="2800">
              <a:sym typeface="+mn-ea"/>
            </a:endParaRPr>
          </a:p>
        </p:txBody>
      </p:sp>
      <p:sp>
        <p:nvSpPr>
          <p:cNvPr id="4" name="文本框 3"/>
          <p:cNvSpPr txBox="1"/>
          <p:nvPr/>
        </p:nvSpPr>
        <p:spPr>
          <a:xfrm>
            <a:off x="1361931" y="2304145"/>
            <a:ext cx="10583571" cy="4154170"/>
          </a:xfrm>
          <a:prstGeom prst="rect">
            <a:avLst/>
          </a:prstGeom>
          <a:noFill/>
        </p:spPr>
        <p:txBody>
          <a:bodyPr wrap="square" rtlCol="0">
            <a:spAutoFit/>
          </a:bodyPr>
          <a:lstStyle/>
          <a:p>
            <a:r>
              <a:rPr sz="2400" dirty="0"/>
              <a:t>选改军士</a:t>
            </a:r>
            <a:r>
              <a:rPr lang="zh-CN" sz="2400" dirty="0"/>
              <a:t>：</a:t>
            </a:r>
            <a:endParaRPr sz="2400" dirty="0"/>
          </a:p>
          <a:p>
            <a:endParaRPr sz="2400" dirty="0"/>
          </a:p>
          <a:p>
            <a:r>
              <a:rPr sz="2400" dirty="0" err="1"/>
              <a:t>具有全日制大专以上学历的优先选取军士，首次选取为军士，在授予军士军衔和确定工资起点时，</a:t>
            </a:r>
            <a:r>
              <a:rPr sz="2400" dirty="0" err="1" smtClean="0"/>
              <a:t>地方高校学习时间视同服役时间</a:t>
            </a:r>
            <a:r>
              <a:rPr lang="zh-CN" altLang="en-US" sz="2400" dirty="0" smtClean="0"/>
              <a:t>（仅适用毕业生）</a:t>
            </a:r>
            <a:r>
              <a:rPr sz="2400" dirty="0" smtClean="0"/>
              <a:t>。</a:t>
            </a:r>
            <a:endParaRPr sz="2400" dirty="0"/>
          </a:p>
          <a:p>
            <a:endParaRPr sz="2400" dirty="0"/>
          </a:p>
          <a:p>
            <a:r>
              <a:rPr sz="2400" dirty="0"/>
              <a:t>毕业大学生义务兵结束后可以直接套转二期士官（每月收入7300元左右</a:t>
            </a:r>
            <a:r>
              <a:rPr lang="zh-CN" sz="2400" dirty="0"/>
              <a:t>、最低标准</a:t>
            </a:r>
            <a:r>
              <a:rPr sz="2400" dirty="0"/>
              <a:t>）、三期士官（每月收入8600元左右</a:t>
            </a:r>
            <a:r>
              <a:rPr lang="zh-CN" sz="2400" dirty="0"/>
              <a:t>、最低标准</a:t>
            </a:r>
            <a:r>
              <a:rPr sz="2400" dirty="0"/>
              <a:t>）</a:t>
            </a:r>
            <a:r>
              <a:rPr lang="zh-CN" sz="2400" dirty="0"/>
              <a:t>三期士官退役费在</a:t>
            </a:r>
            <a:r>
              <a:rPr lang="en-US" altLang="zh-CN" sz="2400" dirty="0"/>
              <a:t>30</a:t>
            </a:r>
            <a:r>
              <a:rPr lang="zh-CN" altLang="en-US" sz="2400" dirty="0"/>
              <a:t>万</a:t>
            </a:r>
            <a:r>
              <a:rPr lang="en-US" altLang="zh-CN" sz="2400" dirty="0"/>
              <a:t>-36</a:t>
            </a:r>
            <a:r>
              <a:rPr lang="zh-CN" altLang="en-US" sz="2400" dirty="0"/>
              <a:t>万元</a:t>
            </a:r>
            <a:endParaRPr sz="2400" dirty="0"/>
          </a:p>
          <a:p>
            <a:r>
              <a:rPr sz="2400" dirty="0"/>
              <a:t>             </a:t>
            </a:r>
            <a:endParaRPr sz="2400" dirty="0"/>
          </a:p>
          <a:p>
            <a:endParaRPr sz="2400" dirty="0"/>
          </a:p>
          <a:p>
            <a:endParaRPr sz="2400" dirty="0"/>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bldLvl="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t>发展待遇</a:t>
            </a:r>
            <a:endParaRPr lang="zh-CN" altLang="en-US" sz="2800">
              <a:sym typeface="+mn-ea"/>
            </a:endParaRPr>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722120" y="2058035"/>
            <a:ext cx="10002520" cy="3784600"/>
          </a:xfrm>
          <a:prstGeom prst="rect">
            <a:avLst/>
          </a:prstGeom>
          <a:noFill/>
        </p:spPr>
        <p:txBody>
          <a:bodyPr wrap="square" rtlCol="0">
            <a:spAutoFit/>
          </a:bodyPr>
          <a:lstStyle/>
          <a:p>
            <a:r>
              <a:rPr lang="zh-CN" altLang="en-US" sz="2400"/>
              <a:t>提升学历</a:t>
            </a:r>
            <a:endParaRPr lang="zh-CN" altLang="en-US" sz="2400"/>
          </a:p>
          <a:p>
            <a:endParaRPr lang="zh-CN" altLang="en-US" sz="2400"/>
          </a:p>
          <a:p>
            <a:r>
              <a:rPr lang="zh-CN" altLang="en-US" sz="2400"/>
              <a:t>高职（专科）毕业生及在校生（含高校新生）应征入伍，退役后在完成高职（专科）学业的前提下，可免试入读普通本科，或根据意愿入读成人本科。全国扩大“退役大学生士兵”专项硕士研究生招生规模；普通高等学校应届毕业生应征入伍服义务兵役退役后3年内，参加全国硕士研究生招生考试，初试总分加10分，同等条件下优先录取；荣立二等功以上奖励符合研究生报名条件的可免试（指初试）攻读硕士研究生。</a:t>
            </a:r>
            <a:endParaRPr lang="zh-CN" altLang="en-US" sz="2400"/>
          </a:p>
          <a:p>
            <a:endParaRPr lang="zh-CN" altLang="en-US" sz="2400"/>
          </a:p>
          <a:p>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t>发展待遇</a:t>
            </a:r>
            <a:endParaRPr lang="zh-CN" altLang="en-US" sz="2800">
              <a:sym typeface="+mn-ea"/>
            </a:endParaRPr>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508760" y="2058035"/>
            <a:ext cx="9937750" cy="4646295"/>
          </a:xfrm>
          <a:prstGeom prst="rect">
            <a:avLst/>
          </a:prstGeom>
          <a:noFill/>
        </p:spPr>
        <p:txBody>
          <a:bodyPr wrap="square" rtlCol="0">
            <a:spAutoFit/>
          </a:bodyPr>
          <a:lstStyle/>
          <a:p>
            <a:r>
              <a:rPr lang="zh-CN" altLang="en-US" sz="2400"/>
              <a:t>定向考录（聘）</a:t>
            </a:r>
            <a:endParaRPr lang="zh-CN" altLang="en-US" sz="2400"/>
          </a:p>
          <a:p>
            <a:r>
              <a:rPr lang="zh-CN" altLang="en-US" sz="2400"/>
              <a:t>       </a:t>
            </a:r>
            <a:r>
              <a:rPr lang="zh-CN" altLang="en-US" sz="2000"/>
              <a:t>全省公务员招考中，由我省征集入伍的服役满5年的高校毕业生退役军人，可以同服务基层项目人员共享15%左右的公务员定向招录计划；专武干部一般应面向退役军人招录；政法干警、公安特警招录时拿出一定比例用于专门招录退役军人。事业单位公开招聘新进人员时，符合条件的退役大学生士兵同服务基层项目人员共享定向招聘计划。退役士兵（包括高校毕业生入伍后退役和在校生、新生入伍后退役复学完成学业人员）参加招录（聘）的年龄和学历可以适当放宽，其服役经历视同基层工作经历，服役时间计算工龄，服现役期间的奖惩情况、边远艰苦地区工作经历等作为录（聘）用的重要参考。全省每年安排国有企业招聘总数5%左右的岗位，用于定向招聘从我省入伍的退役高校毕业生士兵，并实行工资计划单列。省军区每年公开招考文职人员时，安排三分之一以上的专业技能岗位和一定数量的管理、技术岗位，专项招考退役大学毕业生士兵，对服役5年及以上且被评为优秀士兵或获嘉奖及以上奖励的，按规定给予政策性加分。</a:t>
            </a:r>
            <a:endParaRPr lang="zh-CN" altLang="en-US" sz="2400"/>
          </a:p>
          <a:p>
            <a:endParaRPr lang="zh-CN" altLang="en-US" sz="2400"/>
          </a:p>
          <a:p>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t>发展待遇</a:t>
            </a:r>
            <a:endParaRPr lang="zh-CN" altLang="en-US" sz="2800">
              <a:sym typeface="+mn-ea"/>
            </a:endParaRPr>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722120" y="2058035"/>
            <a:ext cx="10002520" cy="3046095"/>
          </a:xfrm>
          <a:prstGeom prst="rect">
            <a:avLst/>
          </a:prstGeom>
          <a:noFill/>
        </p:spPr>
        <p:txBody>
          <a:bodyPr wrap="square" rtlCol="0">
            <a:spAutoFit/>
          </a:bodyPr>
          <a:lstStyle/>
          <a:p>
            <a:r>
              <a:rPr lang="zh-CN" altLang="en-US" sz="2400"/>
              <a:t>复工复职</a:t>
            </a:r>
            <a:endParaRPr lang="zh-CN" altLang="en-US" sz="2400"/>
          </a:p>
          <a:p>
            <a:r>
              <a:rPr lang="zh-CN" altLang="en-US" sz="2400"/>
              <a:t>       高校和中职（中专、技校）毕业生入伍前被机关、团体、企业事业单位录用或者聘用的，服役期间保留人事关系或者劳动关系；退役后可以选择复职复工，服现役年限计算为工龄，与所在单位工作年龄累计计算。定向乡村教师、农村订单定向医学生免费培养等应届毕业生应征入伍的，服义务兵役2年期满退出现役的，其服役年限计算为工龄，等同于履行2年协议义务。</a:t>
            </a:r>
            <a:endParaRPr lang="zh-CN" altLang="en-US" sz="2400"/>
          </a:p>
          <a:p>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t>发展待遇</a:t>
            </a:r>
            <a:endParaRPr lang="zh-CN" altLang="en-US" sz="2800">
              <a:sym typeface="+mn-ea"/>
            </a:endParaRPr>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722120" y="2058035"/>
            <a:ext cx="10002520" cy="4154170"/>
          </a:xfrm>
          <a:prstGeom prst="rect">
            <a:avLst/>
          </a:prstGeom>
          <a:noFill/>
        </p:spPr>
        <p:txBody>
          <a:bodyPr wrap="square" rtlCol="0">
            <a:spAutoFit/>
          </a:bodyPr>
          <a:lstStyle/>
          <a:p>
            <a:r>
              <a:rPr lang="zh-CN" altLang="en-US" sz="2400"/>
              <a:t>新政策</a:t>
            </a:r>
            <a:endParaRPr lang="zh-CN" altLang="en-US" sz="2400"/>
          </a:p>
          <a:p>
            <a:r>
              <a:rPr lang="zh-CN" altLang="en-US" sz="2400"/>
              <a:t>       退役军人事务部、教育部、人力资源和社会保障部联合印发《关于促进优秀退役军人到中小学任教的意见》</a:t>
            </a:r>
            <a:endParaRPr lang="zh-CN" altLang="en-US" sz="2400"/>
          </a:p>
          <a:p>
            <a:r>
              <a:rPr lang="zh-CN" altLang="en-US" sz="2400"/>
              <a:t>      明确各地可面向退役军人单列中小学教师招聘计划，根据服役年限等因素放宽年龄限制。退役军人在服役前1年内取得的中小学教师资格考试合格证明可延长2年有效期。相关地区可结合特岗计划、“三支一扶”“西部计划”等高校毕业生基层服务项目，支持鼓励符合条件的退役军人毕业生优先到中小学任教。</a:t>
            </a:r>
            <a:endParaRPr lang="zh-CN" altLang="en-US" sz="2400"/>
          </a:p>
          <a:p>
            <a:r>
              <a:rPr lang="zh-CN" altLang="en-US" sz="2400"/>
              <a:t>    《 意见》要求，中小学行政、工勤空岗优先接收安置政府安排工作的退役军官和退役士兵。将获得教师资格的退役军人纳入中小学兼职体育教师选聘范围</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t>发展待遇</a:t>
            </a:r>
            <a:endParaRPr lang="zh-CN" altLang="en-US" sz="2800">
              <a:sym typeface="+mn-ea"/>
            </a:endParaRPr>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722120" y="2058035"/>
            <a:ext cx="10002520" cy="2306955"/>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sym typeface="+mn-ea"/>
              </a:rPr>
              <a:t>算好“健康账</a:t>
            </a:r>
            <a:r>
              <a:rPr lang="en-US" altLang="zh-CN" sz="2400" b="1" dirty="0">
                <a:solidFill>
                  <a:srgbClr val="C00000"/>
                </a:solidFill>
                <a:latin typeface="微软雅黑" panose="020B0503020204020204" pitchFamily="34" charset="-122"/>
                <a:sym typeface="+mn-ea"/>
              </a:rPr>
              <a:t>“</a:t>
            </a:r>
            <a:endParaRPr lang="zh-CN" altLang="en-US" sz="2400" b="1" dirty="0">
              <a:solidFill>
                <a:srgbClr val="C00000"/>
              </a:solidFill>
              <a:latin typeface="微软雅黑" panose="020B0503020204020204" pitchFamily="34" charset="-122"/>
              <a:sym typeface="+mn-ea"/>
            </a:endParaRPr>
          </a:p>
          <a:p>
            <a:r>
              <a:rPr lang="zh-CN" altLang="en-US" sz="2400" dirty="0">
                <a:latin typeface="微软雅黑" panose="020B0503020204020204" pitchFamily="34" charset="-122"/>
                <a:sym typeface="+mn-ea"/>
              </a:rPr>
              <a:t>部队训练能够练就阳刚的气质、敏捷的反应和结实的肌肉</a:t>
            </a:r>
            <a:endParaRPr lang="zh-CN" altLang="en-US" sz="2400" dirty="0">
              <a:latin typeface="微软雅黑" panose="020B0503020204020204" pitchFamily="34" charset="-122"/>
              <a:sym typeface="+mn-ea"/>
            </a:endParaRPr>
          </a:p>
          <a:p>
            <a:endParaRPr lang="zh-CN" altLang="en-US" sz="2400"/>
          </a:p>
          <a:p>
            <a:r>
              <a:rPr lang="zh-CN" altLang="en-US" sz="2400" dirty="0">
                <a:latin typeface="微软雅黑" panose="020B0503020204020204" pitchFamily="34" charset="-122"/>
                <a:sym typeface="+mn-ea"/>
              </a:rPr>
              <a:t>军营生活丰富多彩，练兵习武、拼搏向上、团结友爱、严肃活泼，对个人意志品质、综合素质的培养,对组织指挥、法纪素养、时间观念、工作作风的养成，都是难能可贵的</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3</a:t>
            </a:r>
            <a:r>
              <a:rPr lang="en-US" altLang="zh-CN" sz="2800"/>
              <a:t>.</a:t>
            </a:r>
            <a:r>
              <a:rPr lang="zh-CN" altLang="en-US" sz="2800"/>
              <a:t>发展待遇</a:t>
            </a:r>
            <a:endParaRPr lang="zh-CN" altLang="en-US" sz="2800">
              <a:sym typeface="+mn-ea"/>
            </a:endParaRPr>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722120" y="2058035"/>
            <a:ext cx="10002520" cy="3784600"/>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sym typeface="+mn-ea"/>
              </a:rPr>
              <a:t>算好“阅历账”:参军到部队，至少有这么几个阅历让人一生受益</a:t>
            </a:r>
            <a:endParaRPr lang="zh-CN" altLang="en-US" sz="2400" b="1" dirty="0">
              <a:solidFill>
                <a:srgbClr val="C00000"/>
              </a:solidFill>
              <a:latin typeface="微软雅黑" panose="020B0503020204020204" pitchFamily="34" charset="-122"/>
              <a:sym typeface="+mn-ea"/>
            </a:endParaRPr>
          </a:p>
          <a:p>
            <a:r>
              <a:rPr lang="zh-CN" altLang="en-US" sz="2400" b="1" dirty="0">
                <a:solidFill>
                  <a:schemeClr val="tx1"/>
                </a:solidFill>
                <a:latin typeface="微软雅黑" panose="020B0503020204020204" pitchFamily="34" charset="-122"/>
                <a:sym typeface="+mn-ea"/>
              </a:rPr>
              <a:t>军人品牌</a:t>
            </a:r>
            <a:r>
              <a:rPr lang="zh-CN" altLang="en-US" sz="2400" dirty="0">
                <a:solidFill>
                  <a:schemeClr val="tx1"/>
                </a:solidFill>
                <a:latin typeface="微软雅黑" panose="020B0503020204020204" pitchFamily="34" charset="-122"/>
                <a:sym typeface="+mn-ea"/>
              </a:rPr>
              <a:t>：</a:t>
            </a:r>
            <a:r>
              <a:rPr lang="zh-CN" altLang="en-US" sz="2400" dirty="0">
                <a:solidFill>
                  <a:schemeClr val="tx1">
                    <a:lumMod val="95000"/>
                    <a:lumOff val="5000"/>
                  </a:schemeClr>
                </a:solidFill>
                <a:latin typeface="微软雅黑" panose="020B0503020204020204" pitchFamily="34" charset="-122"/>
                <a:sym typeface="+mn-ea"/>
              </a:rPr>
              <a:t>为人处事更加可靠可信，咱当兵的人就是不一样，当过兵、站过岗、扛过枪，这就是军人一生的品牌。" 当兵后悔两年,不当兵后悔一辈子”。</a:t>
            </a:r>
            <a:endParaRPr lang="zh-CN" altLang="en-US" sz="2400" dirty="0">
              <a:solidFill>
                <a:schemeClr val="tx1">
                  <a:lumMod val="95000"/>
                  <a:lumOff val="5000"/>
                </a:schemeClr>
              </a:solidFill>
              <a:latin typeface="微软雅黑" panose="020B0503020204020204" pitchFamily="34" charset="-122"/>
              <a:sym typeface="+mn-ea"/>
            </a:endParaRPr>
          </a:p>
          <a:p>
            <a:r>
              <a:rPr lang="zh-CN" altLang="en-US" sz="2400" b="1" dirty="0">
                <a:solidFill>
                  <a:schemeClr val="tx1"/>
                </a:solidFill>
                <a:latin typeface="微软雅黑" panose="020B0503020204020204" pitchFamily="34" charset="-122"/>
                <a:sym typeface="+mn-ea"/>
              </a:rPr>
              <a:t>培养吃苦耐劳：</a:t>
            </a:r>
            <a:r>
              <a:rPr lang="zh-CN" altLang="en-US" sz="2400" dirty="0">
                <a:solidFill>
                  <a:schemeClr val="tx1">
                    <a:lumMod val="95000"/>
                    <a:lumOff val="5000"/>
                  </a:schemeClr>
                </a:solidFill>
                <a:latin typeface="微软雅黑" panose="020B0503020204020204" pitchFamily="34" charset="-122"/>
                <a:sym typeface="+mn-ea"/>
              </a:rPr>
              <a:t>训练场上摸爬滚打，担负急难险重任务，能够锻炼坚韧不拔的意志，踏入社会后遇到再苦再累的事情也能轻松面对。</a:t>
            </a:r>
            <a:endParaRPr lang="zh-CN" altLang="en-US" sz="2400" dirty="0">
              <a:solidFill>
                <a:schemeClr val="tx1">
                  <a:lumMod val="95000"/>
                  <a:lumOff val="5000"/>
                </a:schemeClr>
              </a:solidFill>
              <a:latin typeface="微软雅黑" panose="020B0503020204020204" pitchFamily="34" charset="-122"/>
              <a:sym typeface="+mn-ea"/>
            </a:endParaRPr>
          </a:p>
          <a:p>
            <a:r>
              <a:rPr lang="zh-CN" altLang="en-US" sz="2400" b="1" dirty="0">
                <a:solidFill>
                  <a:schemeClr val="tx1"/>
                </a:solidFill>
                <a:latin typeface="微软雅黑" panose="020B0503020204020204" pitchFamily="34" charset="-122"/>
                <a:sym typeface="+mn-ea"/>
              </a:rPr>
              <a:t>培养严谨作风：</a:t>
            </a:r>
            <a:r>
              <a:rPr lang="zh-CN" altLang="en-US" sz="2400" dirty="0">
                <a:solidFill>
                  <a:schemeClr val="tx1">
                    <a:lumMod val="95000"/>
                    <a:lumOff val="5000"/>
                  </a:schemeClr>
                </a:solidFill>
                <a:latin typeface="微软雅黑" panose="020B0503020204020204" pitchFamily="34" charset="-122"/>
                <a:sym typeface="+mn-ea"/>
              </a:rPr>
              <a:t>令行禁止、紧张有序、整齐划一、步调一致，时间观念强，不再拖拉散漫，个人能受益一生。</a:t>
            </a:r>
            <a:endParaRPr lang="zh-CN" altLang="en-US" sz="2400" dirty="0">
              <a:solidFill>
                <a:schemeClr val="tx1">
                  <a:lumMod val="95000"/>
                  <a:lumOff val="5000"/>
                </a:schemeClr>
              </a:solidFill>
              <a:latin typeface="微软雅黑" panose="020B0503020204020204" pitchFamily="34" charset="-122"/>
              <a:sym typeface="+mn-ea"/>
            </a:endParaRPr>
          </a:p>
          <a:p>
            <a:r>
              <a:rPr lang="zh-CN" altLang="en-US" sz="2400" b="1" dirty="0">
                <a:solidFill>
                  <a:schemeClr val="tx1"/>
                </a:solidFill>
                <a:latin typeface="微软雅黑" panose="020B0503020204020204" pitchFamily="34" charset="-122"/>
                <a:sym typeface="+mn-ea"/>
              </a:rPr>
              <a:t>培养亲密战友：</a:t>
            </a:r>
            <a:r>
              <a:rPr lang="zh-CN" altLang="en-US" sz="2400" dirty="0">
                <a:solidFill>
                  <a:schemeClr val="tx1">
                    <a:lumMod val="95000"/>
                    <a:lumOff val="5000"/>
                  </a:schemeClr>
                </a:solidFill>
                <a:latin typeface="微软雅黑" panose="020B0503020204020204" pitchFamily="34" charset="-122"/>
                <a:sym typeface="+mn-ea"/>
              </a:rPr>
              <a:t>战友战友亲如兄弟，几年来的摸爬滚打、朝夕相处，培养了兄弟一般深厚的感情。</a:t>
            </a:r>
            <a:endParaRPr lang="zh-CN" altLang="en-US" sz="2400" b="1" dirty="0">
              <a:solidFill>
                <a:schemeClr val="tx1"/>
              </a:solidFill>
              <a:latin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二、高校毕业生参军入伍基本条件</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6" name="图片 5"/>
          <p:cNvPicPr>
            <a:picLocks noChangeAspect="1"/>
          </p:cNvPicPr>
          <p:nvPr/>
        </p:nvPicPr>
        <p:blipFill>
          <a:blip r:embed="rId1"/>
          <a:stretch>
            <a:fillRect/>
          </a:stretch>
        </p:blipFill>
        <p:spPr>
          <a:xfrm>
            <a:off x="1513840" y="1530350"/>
            <a:ext cx="9646920" cy="48641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0-#ppt_w/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二、高校毕业生参军入伍基本条件</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框 3"/>
          <p:cNvSpPr txBox="1"/>
          <p:nvPr/>
        </p:nvSpPr>
        <p:spPr>
          <a:xfrm>
            <a:off x="3563620" y="925195"/>
            <a:ext cx="7994015" cy="583565"/>
          </a:xfrm>
          <a:prstGeom prst="rect">
            <a:avLst/>
          </a:prstGeom>
          <a:noFill/>
        </p:spPr>
        <p:txBody>
          <a:bodyPr wrap="square" rtlCol="0">
            <a:spAutoFit/>
          </a:bodyPr>
          <a:lstStyle/>
          <a:p>
            <a:r>
              <a:rPr lang="zh-CN" altLang="en-US" sz="3200"/>
              <a:t>公民应征需符合政治条件</a:t>
            </a:r>
            <a:endParaRPr lang="zh-CN" altLang="en-US" sz="3200"/>
          </a:p>
        </p:txBody>
      </p:sp>
      <p:sp>
        <p:nvSpPr>
          <p:cNvPr id="6" name="文本框 5"/>
          <p:cNvSpPr txBox="1"/>
          <p:nvPr/>
        </p:nvSpPr>
        <p:spPr>
          <a:xfrm>
            <a:off x="1943735" y="2134235"/>
            <a:ext cx="8089265" cy="2676525"/>
          </a:xfrm>
          <a:prstGeom prst="rect">
            <a:avLst/>
          </a:prstGeom>
          <a:noFill/>
        </p:spPr>
        <p:txBody>
          <a:bodyPr wrap="square" rtlCol="0">
            <a:spAutoFit/>
          </a:bodyPr>
          <a:lstStyle/>
          <a:p>
            <a:r>
              <a:rPr lang="en-US" sz="2800"/>
              <a:t>       </a:t>
            </a:r>
            <a:r>
              <a:rPr sz="2800"/>
              <a:t>必须热爱中国共产党，热爱社会主义祖国，热爱人民军队，遵纪守法，品德优良，决心为抵抗侵略、保卫祖国、保卫人民的和平劳动而英勇战斗。征兵政治审查包括应征公民年龄、户籍、职业、政治面貌、宗教信仰、文化程度、现实表现及家庭主要成员和主要社会关系成员政治情况等。</a:t>
            </a:r>
            <a:endParaRPr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25438" y="14236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二、高校毕业生参军入伍基本条件</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框 3"/>
          <p:cNvSpPr txBox="1"/>
          <p:nvPr/>
        </p:nvSpPr>
        <p:spPr>
          <a:xfrm>
            <a:off x="3563620" y="925195"/>
            <a:ext cx="7994015" cy="583565"/>
          </a:xfrm>
          <a:prstGeom prst="rect">
            <a:avLst/>
          </a:prstGeom>
          <a:noFill/>
        </p:spPr>
        <p:txBody>
          <a:bodyPr wrap="square" rtlCol="0">
            <a:spAutoFit/>
          </a:bodyPr>
          <a:lstStyle/>
          <a:p>
            <a:r>
              <a:rPr lang="zh-CN" altLang="en-US" sz="3200"/>
              <a:t>公民应征需符合身体条件</a:t>
            </a:r>
            <a:endParaRPr lang="zh-CN" altLang="en-US" sz="3200"/>
          </a:p>
        </p:txBody>
      </p:sp>
      <p:pic>
        <p:nvPicPr>
          <p:cNvPr id="6" name="图片 5" descr="953A2E35B19BF8D34B03A6D625BEA623"/>
          <p:cNvPicPr>
            <a:picLocks noChangeAspect="1"/>
          </p:cNvPicPr>
          <p:nvPr/>
        </p:nvPicPr>
        <p:blipFill>
          <a:blip r:embed="rId1">
            <a:clrChange>
              <a:clrFrom>
                <a:srgbClr val="FFFFFF">
                  <a:alpha val="100000"/>
                </a:srgbClr>
              </a:clrFrom>
              <a:clrTo>
                <a:srgbClr val="FFFFFF">
                  <a:alpha val="100000"/>
                  <a:alpha val="0"/>
                </a:srgbClr>
              </a:clrTo>
            </a:clrChange>
          </a:blip>
          <a:srcRect r="60997"/>
          <a:stretch>
            <a:fillRect/>
          </a:stretch>
        </p:blipFill>
        <p:spPr>
          <a:xfrm>
            <a:off x="2722880" y="299720"/>
            <a:ext cx="2395220" cy="7125335"/>
          </a:xfrm>
          <a:prstGeom prst="rect">
            <a:avLst/>
          </a:prstGeom>
        </p:spPr>
      </p:pic>
      <p:pic>
        <p:nvPicPr>
          <p:cNvPr id="14" name="图片 13" descr="953A2E35B19BF8D34B03A6D625BEA623"/>
          <p:cNvPicPr>
            <a:picLocks noChangeAspect="1"/>
          </p:cNvPicPr>
          <p:nvPr/>
        </p:nvPicPr>
        <p:blipFill>
          <a:blip r:embed="rId1">
            <a:clrChange>
              <a:clrFrom>
                <a:srgbClr val="FFFFFF">
                  <a:alpha val="100000"/>
                </a:srgbClr>
              </a:clrFrom>
              <a:clrTo>
                <a:srgbClr val="FFFFFF">
                  <a:alpha val="100000"/>
                  <a:alpha val="0"/>
                </a:srgbClr>
              </a:clrTo>
            </a:clrChange>
          </a:blip>
          <a:srcRect l="40468"/>
          <a:stretch>
            <a:fillRect/>
          </a:stretch>
        </p:blipFill>
        <p:spPr>
          <a:xfrm>
            <a:off x="7233285" y="453390"/>
            <a:ext cx="3825240" cy="6971665"/>
          </a:xfrm>
          <a:prstGeom prst="rect">
            <a:avLst/>
          </a:prstGeom>
        </p:spPr>
      </p:pic>
      <p:cxnSp>
        <p:nvCxnSpPr>
          <p:cNvPr id="15" name="直接箭头连接符 14"/>
          <p:cNvCxnSpPr/>
          <p:nvPr/>
        </p:nvCxnSpPr>
        <p:spPr>
          <a:xfrm flipH="1">
            <a:off x="2639695" y="1686560"/>
            <a:ext cx="40005" cy="4770755"/>
          </a:xfrm>
          <a:prstGeom prst="straightConnector1">
            <a:avLst/>
          </a:prstGeom>
          <a:solidFill>
            <a:schemeClr val="accent1"/>
          </a:solidFill>
          <a:ln w="9525" cap="flat" cmpd="sng" algn="ctr">
            <a:solidFill>
              <a:schemeClr val="tx1"/>
            </a:solidFill>
            <a:prstDash val="solid"/>
            <a:round/>
            <a:headEnd type="arrow" w="med" len="med"/>
            <a:tailEnd type="arrow" w="med" len="med"/>
          </a:ln>
        </p:spPr>
      </p:cxnSp>
      <p:cxnSp>
        <p:nvCxnSpPr>
          <p:cNvPr id="16" name="直接连接符 15"/>
          <p:cNvCxnSpPr/>
          <p:nvPr/>
        </p:nvCxnSpPr>
        <p:spPr>
          <a:xfrm flipH="1" flipV="1">
            <a:off x="1845945" y="1666875"/>
            <a:ext cx="2038985" cy="1968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7" name="直接连接符 16"/>
          <p:cNvCxnSpPr/>
          <p:nvPr/>
        </p:nvCxnSpPr>
        <p:spPr>
          <a:xfrm flipH="1">
            <a:off x="1946910" y="6427470"/>
            <a:ext cx="2093595" cy="1968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8" name="直接连接符 17"/>
          <p:cNvCxnSpPr/>
          <p:nvPr/>
        </p:nvCxnSpPr>
        <p:spPr>
          <a:xfrm flipV="1">
            <a:off x="8193405" y="1988185"/>
            <a:ext cx="1797685" cy="1016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9" name="直接连接符 18"/>
          <p:cNvCxnSpPr/>
          <p:nvPr/>
        </p:nvCxnSpPr>
        <p:spPr>
          <a:xfrm flipV="1">
            <a:off x="8213725" y="6457315"/>
            <a:ext cx="1767205" cy="1016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21" name="直接箭头连接符 20"/>
          <p:cNvCxnSpPr/>
          <p:nvPr/>
        </p:nvCxnSpPr>
        <p:spPr>
          <a:xfrm flipH="1">
            <a:off x="9438640" y="2008505"/>
            <a:ext cx="20320" cy="4458970"/>
          </a:xfrm>
          <a:prstGeom prst="straightConnector1">
            <a:avLst/>
          </a:prstGeom>
          <a:solidFill>
            <a:schemeClr val="accent1"/>
          </a:solidFill>
          <a:ln w="9525" cap="flat" cmpd="sng" algn="ctr">
            <a:solidFill>
              <a:schemeClr val="tx1"/>
            </a:solidFill>
            <a:prstDash val="solid"/>
            <a:round/>
            <a:headEnd type="arrow" w="med" len="med"/>
            <a:tailEnd type="arrow" w="med" len="med"/>
          </a:ln>
        </p:spPr>
      </p:cxnSp>
      <p:sp>
        <p:nvSpPr>
          <p:cNvPr id="22" name="文本框 21"/>
          <p:cNvSpPr txBox="1"/>
          <p:nvPr/>
        </p:nvSpPr>
        <p:spPr>
          <a:xfrm>
            <a:off x="1946910" y="4354195"/>
            <a:ext cx="655320" cy="922020"/>
          </a:xfrm>
          <a:prstGeom prst="rect">
            <a:avLst/>
          </a:prstGeom>
          <a:solidFill>
            <a:schemeClr val="bg2"/>
          </a:solidFill>
          <a:ln w="12700" cmpd="sng">
            <a:solidFill>
              <a:schemeClr val="accent1">
                <a:shade val="50000"/>
              </a:schemeClr>
            </a:solidFill>
            <a:prstDash val="solid"/>
          </a:ln>
        </p:spPr>
        <p:txBody>
          <a:bodyPr wrap="square" rtlCol="0">
            <a:spAutoFit/>
          </a:bodyPr>
          <a:lstStyle/>
          <a:p>
            <a:pPr algn="ctr"/>
            <a:r>
              <a:rPr lang="en-US" altLang="zh-CN"/>
              <a:t>160</a:t>
            </a:r>
            <a:endParaRPr lang="en-US" altLang="zh-CN"/>
          </a:p>
          <a:p>
            <a:pPr algn="ctr"/>
            <a:r>
              <a:rPr lang="zh-CN" altLang="en-US"/>
              <a:t>以</a:t>
            </a:r>
            <a:endParaRPr lang="zh-CN" altLang="en-US"/>
          </a:p>
          <a:p>
            <a:pPr algn="ctr"/>
            <a:r>
              <a:rPr lang="zh-CN" altLang="en-US"/>
              <a:t>上</a:t>
            </a:r>
            <a:endParaRPr lang="zh-CN" altLang="en-US"/>
          </a:p>
        </p:txBody>
      </p:sp>
      <p:sp>
        <p:nvSpPr>
          <p:cNvPr id="23" name="文本框 22"/>
          <p:cNvSpPr txBox="1"/>
          <p:nvPr/>
        </p:nvSpPr>
        <p:spPr>
          <a:xfrm>
            <a:off x="9502775" y="4408805"/>
            <a:ext cx="647700" cy="922020"/>
          </a:xfrm>
          <a:prstGeom prst="rect">
            <a:avLst/>
          </a:prstGeom>
          <a:solidFill>
            <a:schemeClr val="bg2"/>
          </a:solidFill>
          <a:ln w="12700" cmpd="sng">
            <a:solidFill>
              <a:schemeClr val="accent1">
                <a:shade val="50000"/>
              </a:schemeClr>
            </a:solidFill>
            <a:prstDash val="solid"/>
          </a:ln>
        </p:spPr>
        <p:txBody>
          <a:bodyPr wrap="square" rtlCol="0">
            <a:spAutoFit/>
          </a:bodyPr>
          <a:lstStyle/>
          <a:p>
            <a:pPr algn="ctr"/>
            <a:r>
              <a:rPr lang="en-US" altLang="zh-CN"/>
              <a:t>158</a:t>
            </a:r>
            <a:endParaRPr lang="en-US" altLang="zh-CN"/>
          </a:p>
          <a:p>
            <a:pPr algn="ctr"/>
            <a:r>
              <a:rPr lang="zh-CN" altLang="en-US"/>
              <a:t>以</a:t>
            </a:r>
            <a:endParaRPr lang="zh-CN" altLang="en-US"/>
          </a:p>
          <a:p>
            <a:pPr algn="ctr"/>
            <a:r>
              <a:rPr lang="zh-CN" altLang="en-US"/>
              <a:t>上</a:t>
            </a:r>
            <a:endParaRPr lang="zh-CN" altLang="en-US"/>
          </a:p>
        </p:txBody>
      </p:sp>
      <p:sp>
        <p:nvSpPr>
          <p:cNvPr id="24" name="右箭头 23"/>
          <p:cNvSpPr/>
          <p:nvPr/>
        </p:nvSpPr>
        <p:spPr>
          <a:xfrm>
            <a:off x="4173220" y="2084070"/>
            <a:ext cx="879475" cy="123825"/>
          </a:xfrm>
          <a:prstGeom prst="righ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左箭头 24"/>
          <p:cNvSpPr/>
          <p:nvPr/>
        </p:nvSpPr>
        <p:spPr>
          <a:xfrm>
            <a:off x="7127875" y="2419985"/>
            <a:ext cx="869950" cy="76200"/>
          </a:xfrm>
          <a:prstGeom prst="lef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6" name="文本框 25"/>
          <p:cNvSpPr txBox="1"/>
          <p:nvPr/>
        </p:nvSpPr>
        <p:spPr>
          <a:xfrm>
            <a:off x="5066665" y="1686560"/>
            <a:ext cx="2058035" cy="1198880"/>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视力：</a:t>
            </a:r>
            <a:endParaRPr lang="zh-CN" altLang="en-US" sz="1600"/>
          </a:p>
          <a:p>
            <a:pPr algn="l"/>
            <a:r>
              <a:rPr lang="zh-CN" altLang="en-US" sz="1600"/>
              <a:t>不低于4.5</a:t>
            </a:r>
            <a:r>
              <a:rPr lang="zh-CN" altLang="en-US" sz="1200"/>
              <a:t>（经准分子激光手术后半年以上，双眼视力均达到4.8以上，无并发症，眼底检查正常为合格</a:t>
            </a:r>
            <a:r>
              <a:rPr lang="zh-CN" altLang="en-US" sz="1600"/>
              <a:t>）</a:t>
            </a:r>
            <a:endParaRPr lang="zh-CN" altLang="en-US" sz="1600"/>
          </a:p>
        </p:txBody>
      </p:sp>
      <p:sp>
        <p:nvSpPr>
          <p:cNvPr id="27" name="右箭头 26"/>
          <p:cNvSpPr/>
          <p:nvPr/>
        </p:nvSpPr>
        <p:spPr>
          <a:xfrm>
            <a:off x="4173220" y="3477895"/>
            <a:ext cx="879475" cy="76200"/>
          </a:xfrm>
          <a:prstGeom prst="righ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文本框 27"/>
          <p:cNvSpPr txBox="1"/>
          <p:nvPr/>
        </p:nvSpPr>
        <p:spPr>
          <a:xfrm>
            <a:off x="5069840" y="3121025"/>
            <a:ext cx="2058035" cy="829945"/>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内科：</a:t>
            </a:r>
            <a:endParaRPr lang="zh-CN" altLang="en-US" sz="1600"/>
          </a:p>
          <a:p>
            <a:pPr algn="l"/>
            <a:r>
              <a:rPr lang="zh-CN" altLang="en-US" sz="1600"/>
              <a:t>乙型肝炎表面抗原呈阴性）</a:t>
            </a:r>
            <a:endParaRPr lang="zh-CN" altLang="en-US" sz="1600"/>
          </a:p>
        </p:txBody>
      </p:sp>
      <p:sp>
        <p:nvSpPr>
          <p:cNvPr id="30" name="左箭头 29"/>
          <p:cNvSpPr/>
          <p:nvPr/>
        </p:nvSpPr>
        <p:spPr>
          <a:xfrm>
            <a:off x="7127875" y="3477895"/>
            <a:ext cx="869950" cy="76200"/>
          </a:xfrm>
          <a:prstGeom prst="lef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文本框 30"/>
          <p:cNvSpPr txBox="1"/>
          <p:nvPr/>
        </p:nvSpPr>
        <p:spPr>
          <a:xfrm>
            <a:off x="3550920" y="6397625"/>
            <a:ext cx="1133475" cy="460375"/>
          </a:xfrm>
          <a:prstGeom prst="rect">
            <a:avLst/>
          </a:prstGeom>
          <a:noFill/>
        </p:spPr>
        <p:txBody>
          <a:bodyPr wrap="square" rtlCol="0">
            <a:spAutoFit/>
          </a:bodyPr>
          <a:lstStyle/>
          <a:p>
            <a:r>
              <a:rPr lang="zh-CN" altLang="en-US" sz="2400" b="1"/>
              <a:t>男性</a:t>
            </a:r>
            <a:endParaRPr lang="zh-CN" altLang="en-US" sz="2400" b="1"/>
          </a:p>
        </p:txBody>
      </p:sp>
      <p:sp>
        <p:nvSpPr>
          <p:cNvPr id="32" name="文本框 31"/>
          <p:cNvSpPr txBox="1"/>
          <p:nvPr/>
        </p:nvSpPr>
        <p:spPr>
          <a:xfrm>
            <a:off x="7800975" y="6349365"/>
            <a:ext cx="1133475" cy="460375"/>
          </a:xfrm>
          <a:prstGeom prst="rect">
            <a:avLst/>
          </a:prstGeom>
          <a:noFill/>
        </p:spPr>
        <p:txBody>
          <a:bodyPr wrap="square" rtlCol="0">
            <a:spAutoFit/>
          </a:bodyPr>
          <a:lstStyle/>
          <a:p>
            <a:r>
              <a:rPr lang="zh-CN" altLang="en-US" sz="2400" b="1"/>
              <a:t>女性</a:t>
            </a:r>
            <a:endParaRPr lang="zh-CN" altLang="en-US" sz="2400" b="1"/>
          </a:p>
        </p:txBody>
      </p:sp>
      <p:sp>
        <p:nvSpPr>
          <p:cNvPr id="34" name="文本框 33"/>
          <p:cNvSpPr txBox="1"/>
          <p:nvPr/>
        </p:nvSpPr>
        <p:spPr>
          <a:xfrm>
            <a:off x="152400" y="3880485"/>
            <a:ext cx="1082040" cy="1906905"/>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体重：</a:t>
            </a:r>
            <a:endParaRPr lang="zh-CN" altLang="en-US" sz="1600"/>
          </a:p>
          <a:p>
            <a:pPr algn="l"/>
            <a:r>
              <a:rPr lang="zh-CN" altLang="en-US" sz="1600"/>
              <a:t>体脂BMI范围17.5到30</a:t>
            </a:r>
            <a:r>
              <a:rPr lang="zh-CN" altLang="en-US" sz="1200"/>
              <a:t>（大于28加测空腹血糖，血糖值低于6.5%合格</a:t>
            </a:r>
            <a:r>
              <a:rPr lang="zh-CN" altLang="en-US"/>
              <a:t>）</a:t>
            </a:r>
            <a:endParaRPr lang="zh-CN" altLang="en-US"/>
          </a:p>
        </p:txBody>
      </p:sp>
      <p:sp>
        <p:nvSpPr>
          <p:cNvPr id="33" name="左箭头 32"/>
          <p:cNvSpPr/>
          <p:nvPr/>
        </p:nvSpPr>
        <p:spPr>
          <a:xfrm>
            <a:off x="1165225" y="4522470"/>
            <a:ext cx="781685" cy="586105"/>
          </a:xfrm>
          <a:prstGeom prst="lef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5" name="文本框 34"/>
          <p:cNvSpPr txBox="1"/>
          <p:nvPr/>
        </p:nvSpPr>
        <p:spPr>
          <a:xfrm>
            <a:off x="10970260" y="4034790"/>
            <a:ext cx="911225" cy="1568450"/>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体重：</a:t>
            </a:r>
            <a:endParaRPr lang="zh-CN" altLang="en-US" sz="1600"/>
          </a:p>
          <a:p>
            <a:pPr algn="l"/>
            <a:r>
              <a:rPr lang="zh-CN" altLang="en-US" sz="1600"/>
              <a:t>女性体脂BMI范围17.5到24</a:t>
            </a:r>
            <a:endParaRPr lang="zh-CN" altLang="en-US" sz="1600"/>
          </a:p>
        </p:txBody>
      </p:sp>
      <p:sp>
        <p:nvSpPr>
          <p:cNvPr id="36" name="右箭头 35"/>
          <p:cNvSpPr/>
          <p:nvPr/>
        </p:nvSpPr>
        <p:spPr>
          <a:xfrm>
            <a:off x="10150475" y="4700270"/>
            <a:ext cx="819785" cy="575945"/>
          </a:xfrm>
          <a:prstGeom prst="righ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7" name="右箭头 36"/>
          <p:cNvSpPr/>
          <p:nvPr/>
        </p:nvSpPr>
        <p:spPr>
          <a:xfrm>
            <a:off x="4309745" y="4817745"/>
            <a:ext cx="819785" cy="80010"/>
          </a:xfrm>
          <a:prstGeom prst="righ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8" name="左箭头 37"/>
          <p:cNvSpPr/>
          <p:nvPr/>
        </p:nvSpPr>
        <p:spPr>
          <a:xfrm>
            <a:off x="7030720" y="4817745"/>
            <a:ext cx="869950" cy="81915"/>
          </a:xfrm>
          <a:prstGeom prst="lef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9" name="文本框 38"/>
          <p:cNvSpPr txBox="1"/>
          <p:nvPr/>
        </p:nvSpPr>
        <p:spPr>
          <a:xfrm>
            <a:off x="5148580" y="4123690"/>
            <a:ext cx="1900555" cy="2553335"/>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文身：</a:t>
            </a:r>
            <a:endParaRPr lang="zh-CN" altLang="en-US" sz="1600"/>
          </a:p>
          <a:p>
            <a:pPr marL="285750" indent="-285750" algn="l">
              <a:buFont typeface="Arial" panose="020B0604020202020204" pitchFamily="34" charset="0"/>
              <a:buChar char="•"/>
            </a:pPr>
            <a:r>
              <a:rPr lang="zh-CN" altLang="en-US" sz="1600"/>
              <a:t>面颈部瘢痕：直径不能超过3cm</a:t>
            </a:r>
            <a:endParaRPr lang="zh-CN" altLang="en-US" sz="1600"/>
          </a:p>
          <a:p>
            <a:pPr marL="285750" indent="-285750" algn="l">
              <a:buFont typeface="Arial" panose="020B0604020202020204" pitchFamily="34" charset="0"/>
              <a:buChar char="•"/>
            </a:pPr>
            <a:r>
              <a:rPr lang="zh-CN" altLang="en-US" sz="1600"/>
              <a:t>面颈部文身：着军队制式体能训练服其他裸露部位长径不能超过3cm、其他部位长径不能超过10cm</a:t>
            </a:r>
            <a:endParaRPr lang="zh-CN" altLang="en-US" sz="1600"/>
          </a:p>
        </p:txBody>
      </p:sp>
      <p:sp>
        <p:nvSpPr>
          <p:cNvPr id="40" name="左箭头 39"/>
          <p:cNvSpPr/>
          <p:nvPr/>
        </p:nvSpPr>
        <p:spPr>
          <a:xfrm>
            <a:off x="2237740" y="2232660"/>
            <a:ext cx="1363345" cy="76200"/>
          </a:xfrm>
          <a:prstGeom prst="lef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1" name="右箭头 40"/>
          <p:cNvSpPr/>
          <p:nvPr/>
        </p:nvSpPr>
        <p:spPr>
          <a:xfrm>
            <a:off x="8446770" y="2602865"/>
            <a:ext cx="1534795" cy="76200"/>
          </a:xfrm>
          <a:prstGeom prst="rightArrow">
            <a:avLst/>
          </a:prstGeom>
          <a:solidFill>
            <a:schemeClr val="accent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2" name="文本框 41"/>
          <p:cNvSpPr txBox="1"/>
          <p:nvPr/>
        </p:nvSpPr>
        <p:spPr>
          <a:xfrm>
            <a:off x="565785" y="2158365"/>
            <a:ext cx="1645285" cy="829945"/>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文身：</a:t>
            </a:r>
            <a:endParaRPr lang="zh-CN" altLang="en-US" sz="1600"/>
          </a:p>
          <a:p>
            <a:pPr algn="l"/>
            <a:r>
              <a:rPr lang="zh-CN" altLang="en-US" sz="1600"/>
              <a:t>不能文眉、文眼线、纹文唇</a:t>
            </a:r>
            <a:endParaRPr lang="zh-CN" altLang="en-US" sz="1600"/>
          </a:p>
        </p:txBody>
      </p:sp>
      <p:sp>
        <p:nvSpPr>
          <p:cNvPr id="43" name="文本框 42"/>
          <p:cNvSpPr txBox="1"/>
          <p:nvPr/>
        </p:nvSpPr>
        <p:spPr>
          <a:xfrm>
            <a:off x="10061575" y="2308860"/>
            <a:ext cx="1163955" cy="583565"/>
          </a:xfrm>
          <a:prstGeom prst="rect">
            <a:avLst/>
          </a:prstGeom>
          <a:solidFill>
            <a:schemeClr val="bg2"/>
          </a:solidFill>
          <a:ln w="12700" cmpd="sng">
            <a:solidFill>
              <a:schemeClr val="accent1">
                <a:shade val="50000"/>
              </a:schemeClr>
            </a:solidFill>
            <a:prstDash val="solid"/>
          </a:ln>
        </p:spPr>
        <p:txBody>
          <a:bodyPr wrap="square" rtlCol="0">
            <a:spAutoFit/>
          </a:bodyPr>
          <a:lstStyle/>
          <a:p>
            <a:pPr algn="l"/>
            <a:r>
              <a:rPr lang="zh-CN" altLang="en-US" sz="1600"/>
              <a:t>文身：</a:t>
            </a:r>
            <a:endParaRPr lang="zh-CN" altLang="en-US" sz="1600"/>
          </a:p>
          <a:p>
            <a:pPr algn="l"/>
            <a:r>
              <a:rPr lang="zh-CN" altLang="en-US" sz="1600"/>
              <a:t>不能文唇</a:t>
            </a:r>
            <a:endParaRPr lang="zh-CN" altLang="en-US" sz="1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par>
                                <p:cTn id="46" presetID="9"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dissolve">
                                      <p:cBhvr>
                                        <p:cTn id="60" dur="500"/>
                                        <p:tgtEl>
                                          <p:spTgt spid="3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dissolve">
                                      <p:cBhvr>
                                        <p:cTn id="63" dur="500"/>
                                        <p:tgtEl>
                                          <p:spTgt spid="4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dissolve">
                                      <p:cBhvr>
                                        <p:cTn id="69" dur="500"/>
                                        <p:tgtEl>
                                          <p:spTgt spid="2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dissolve">
                                      <p:cBhvr>
                                        <p:cTn id="75" dur="500"/>
                                        <p:tgtEl>
                                          <p:spTgt spid="4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par>
                                <p:cTn id="82" presetID="2" presetClass="entr" presetSubtype="8"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bldLvl="0" animBg="1"/>
      <p:bldP spid="28" grpId="0" bldLvl="0" animBg="1"/>
      <p:bldP spid="30" grpId="0" bldLvl="0" animBg="1"/>
      <p:bldP spid="34" grpId="0" bldLvl="0" animBg="1"/>
      <p:bldP spid="33"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522538"/>
          </a:xfrm>
          <a:prstGeom prst="rect">
            <a:avLst/>
          </a:prstGeom>
          <a:solidFill>
            <a:srgbClr val="C12D0F"/>
          </a:solidFill>
          <a:ln w="9525">
            <a:noFill/>
          </a:ln>
        </p:spPr>
        <p:txBody>
          <a:bodyPr lIns="121920" tIns="60960" rIns="121920" bIns="60960" anchor="t" anchorCtr="0"/>
          <a:lstStyle/>
          <a:p>
            <a:pPr>
              <a:buFont typeface="Arial" panose="020B0604020202020204" pitchFamily="34" charset="0"/>
            </a:pPr>
            <a:endParaRPr lang="zh-CN" altLang="en-US" sz="2400" dirty="0">
              <a:solidFill>
                <a:srgbClr val="000000"/>
              </a:solidFill>
              <a:latin typeface="Arial" panose="020B0604020202020204" pitchFamily="34" charset="0"/>
              <a:ea typeface="宋体" panose="02010600030101010101" pitchFamily="2" charset="-122"/>
            </a:endParaRPr>
          </a:p>
        </p:txBody>
      </p:sp>
      <p:sp>
        <p:nvSpPr>
          <p:cNvPr id="3" name="图文框 2"/>
          <p:cNvSpPr/>
          <p:nvPr/>
        </p:nvSpPr>
        <p:spPr bwMode="auto">
          <a:xfrm>
            <a:off x="0" y="0"/>
            <a:ext cx="12192000" cy="6858000"/>
          </a:xfrm>
          <a:prstGeom prst="frame">
            <a:avLst>
              <a:gd name="adj1" fmla="val 1675"/>
            </a:avLst>
          </a:prstGeom>
          <a:solidFill>
            <a:schemeClr val="accent1"/>
          </a:solidFill>
          <a:ln w="9525" cap="flat" cmpd="sng" algn="ctr">
            <a:no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pic>
        <p:nvPicPr>
          <p:cNvPr id="7" name="图片 6"/>
          <p:cNvPicPr>
            <a:picLocks noChangeAspect="1"/>
          </p:cNvPicPr>
          <p:nvPr/>
        </p:nvPicPr>
        <p:blipFill>
          <a:blip r:embed="rId1"/>
          <a:srcRect t="-2"/>
          <a:stretch>
            <a:fillRect/>
          </a:stretch>
        </p:blipFill>
        <p:spPr>
          <a:xfrm>
            <a:off x="3611563" y="-28575"/>
            <a:ext cx="8580437" cy="2522538"/>
          </a:xfrm>
          <a:prstGeom prst="rect">
            <a:avLst/>
          </a:prstGeom>
          <a:noFill/>
          <a:ln w="9525">
            <a:noFill/>
          </a:ln>
        </p:spPr>
      </p:pic>
      <p:sp>
        <p:nvSpPr>
          <p:cNvPr id="4" name="前言"/>
          <p:cNvSpPr>
            <a:spLocks noChangeArrowheads="1"/>
          </p:cNvSpPr>
          <p:nvPr/>
        </p:nvSpPr>
        <p:spPr bwMode="auto">
          <a:xfrm>
            <a:off x="4081463" y="1041400"/>
            <a:ext cx="1957388" cy="666750"/>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735"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Contents</a:t>
            </a:r>
            <a:endParaRPr kumimoji="0" lang="en-US" altLang="zh-CN" sz="3735"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5" name="前言"/>
          <p:cNvSpPr>
            <a:spLocks noChangeArrowheads="1"/>
          </p:cNvSpPr>
          <p:nvPr/>
        </p:nvSpPr>
        <p:spPr bwMode="auto">
          <a:xfrm>
            <a:off x="1922463" y="712788"/>
            <a:ext cx="1689100" cy="995363"/>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865" b="1"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目录</a:t>
            </a:r>
            <a:endParaRPr kumimoji="0" lang="zh-CN" altLang="en-US" sz="5865" b="1"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grpSp>
        <p:nvGrpSpPr>
          <p:cNvPr id="8" name="组合 7"/>
          <p:cNvGrpSpPr/>
          <p:nvPr/>
        </p:nvGrpSpPr>
        <p:grpSpPr>
          <a:xfrm>
            <a:off x="2568575" y="2752724"/>
            <a:ext cx="8215313" cy="622300"/>
            <a:chOff x="1805164" y="3277439"/>
            <a:chExt cx="2159601" cy="361551"/>
          </a:xfrm>
        </p:grpSpPr>
        <p:sp>
          <p:nvSpPr>
            <p:cNvPr id="9" name="矩形 8"/>
            <p:cNvSpPr/>
            <p:nvPr/>
          </p:nvSpPr>
          <p:spPr bwMode="auto">
            <a:xfrm>
              <a:off x="1805164" y="3277439"/>
              <a:ext cx="2159601" cy="361551"/>
            </a:xfrm>
            <a:prstGeom prst="rect">
              <a:avLst/>
            </a:prstGeom>
            <a:solidFill>
              <a:schemeClr val="accent1"/>
            </a:solidFill>
            <a:ln w="12700" cap="flat" cmpd="sng" algn="ctr">
              <a:solidFill>
                <a:schemeClr val="accent2">
                  <a:lumMod val="20000"/>
                  <a:lumOff val="80000"/>
                </a:schemeClr>
              </a:solid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9464" name="前言"/>
            <p:cNvSpPr/>
            <p:nvPr/>
          </p:nvSpPr>
          <p:spPr>
            <a:xfrm>
              <a:off x="1831288" y="3340734"/>
              <a:ext cx="2059853" cy="249765"/>
            </a:xfrm>
            <a:prstGeom prst="rect">
              <a:avLst/>
            </a:prstGeom>
            <a:noFill/>
            <a:ln w="9525">
              <a:noFill/>
            </a:ln>
          </p:spPr>
          <p:txBody>
            <a:bodyPr anchor="t" anchorCtr="0">
              <a:spAutoFit/>
            </a:bodyPr>
            <a:lstStyle/>
            <a:p>
              <a:pPr>
                <a:buFont typeface="Arial" panose="020B0604020202020204" pitchFamily="34" charset="0"/>
              </a:pPr>
              <a:r>
                <a:rPr lang="zh-CN" altLang="zh-CN" sz="2200" b="1" dirty="0">
                  <a:solidFill>
                    <a:srgbClr val="FDE0BF"/>
                  </a:solidFill>
                  <a:latin typeface="Impact" panose="020B0806030902050204" pitchFamily="34" charset="0"/>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2" name="组合 31"/>
          <p:cNvGrpSpPr/>
          <p:nvPr/>
        </p:nvGrpSpPr>
        <p:grpSpPr>
          <a:xfrm>
            <a:off x="2568575" y="3579795"/>
            <a:ext cx="8215313" cy="617537"/>
            <a:chOff x="1805164" y="3228508"/>
            <a:chExt cx="2159601" cy="358952"/>
          </a:xfrm>
        </p:grpSpPr>
        <p:sp>
          <p:nvSpPr>
            <p:cNvPr id="33" name="矩形 32"/>
            <p:cNvSpPr/>
            <p:nvPr/>
          </p:nvSpPr>
          <p:spPr bwMode="auto">
            <a:xfrm>
              <a:off x="1805164" y="3228508"/>
              <a:ext cx="2159601" cy="358952"/>
            </a:xfrm>
            <a:prstGeom prst="rect">
              <a:avLst/>
            </a:prstGeom>
            <a:solidFill>
              <a:schemeClr val="accent1"/>
            </a:solidFill>
            <a:ln w="12700" cap="flat" cmpd="sng" algn="ctr">
              <a:solidFill>
                <a:schemeClr val="accent2">
                  <a:lumMod val="20000"/>
                  <a:lumOff val="80000"/>
                </a:schemeClr>
              </a:solid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9470" name="前言"/>
            <p:cNvSpPr/>
            <p:nvPr/>
          </p:nvSpPr>
          <p:spPr>
            <a:xfrm>
              <a:off x="1831455" y="3307827"/>
              <a:ext cx="2059853" cy="249882"/>
            </a:xfrm>
            <a:prstGeom prst="rect">
              <a:avLst/>
            </a:prstGeom>
            <a:noFill/>
            <a:ln w="9525">
              <a:noFill/>
            </a:ln>
          </p:spPr>
          <p:txBody>
            <a:bodyPr anchor="t" anchorCtr="0">
              <a:spAutoFit/>
            </a:bodyPr>
            <a:lstStyle/>
            <a:p>
              <a:pPr>
                <a:buFont typeface="Arial" panose="020B0604020202020204" pitchFamily="34" charset="0"/>
              </a:pPr>
              <a:r>
                <a:rPr lang="zh-CN" altLang="zh-CN" sz="2200" b="1" dirty="0">
                  <a:solidFill>
                    <a:srgbClr val="FDE0BF"/>
                  </a:solidFill>
                  <a:latin typeface="Impact" panose="020B0806030902050204" pitchFamily="34" charset="0"/>
                  <a:sym typeface="Impact" panose="020B0806030902050204" pitchFamily="34" charset="0"/>
                </a:rPr>
                <a:t>二、高校毕业生参军入伍基本条件</a:t>
              </a:r>
              <a:endParaRPr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38" name="组合 37"/>
          <p:cNvGrpSpPr/>
          <p:nvPr/>
        </p:nvGrpSpPr>
        <p:grpSpPr>
          <a:xfrm>
            <a:off x="2568575" y="4445635"/>
            <a:ext cx="8315642" cy="2242185"/>
            <a:chOff x="1805164" y="3355860"/>
            <a:chExt cx="2185971" cy="1305264"/>
          </a:xfrm>
        </p:grpSpPr>
        <p:sp>
          <p:nvSpPr>
            <p:cNvPr id="39" name="矩形 38"/>
            <p:cNvSpPr/>
            <p:nvPr/>
          </p:nvSpPr>
          <p:spPr bwMode="auto">
            <a:xfrm>
              <a:off x="1805164" y="3355860"/>
              <a:ext cx="2159597" cy="360417"/>
            </a:xfrm>
            <a:prstGeom prst="rect">
              <a:avLst/>
            </a:prstGeom>
            <a:solidFill>
              <a:schemeClr val="accent1"/>
            </a:solidFill>
            <a:ln w="12700" cap="flat" cmpd="sng" algn="ctr">
              <a:solidFill>
                <a:schemeClr val="accent2">
                  <a:lumMod val="20000"/>
                  <a:lumOff val="80000"/>
                </a:schemeClr>
              </a:solid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9476" name="前言"/>
            <p:cNvSpPr/>
            <p:nvPr/>
          </p:nvSpPr>
          <p:spPr>
            <a:xfrm>
              <a:off x="1805164" y="3415339"/>
              <a:ext cx="2159597" cy="250259"/>
            </a:xfrm>
            <a:prstGeom prst="rect">
              <a:avLst/>
            </a:prstGeom>
            <a:noFill/>
            <a:ln w="9525">
              <a:noFill/>
            </a:ln>
          </p:spPr>
          <p:txBody>
            <a:bodyPr anchor="t" anchorCtr="0">
              <a:spAutoFit/>
            </a:bodyPr>
            <a:lstStyle/>
            <a:p>
              <a:pPr>
                <a:buFont typeface="Arial" panose="020B0604020202020204" pitchFamily="34" charset="0"/>
              </a:pPr>
              <a:r>
                <a:rPr lang="en-US" altLang="zh-CN" sz="20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sym typeface="Impact" panose="020B0806030902050204" pitchFamily="34" charset="0"/>
                </a:rPr>
                <a:t>三、高校毕业生参军入伍程序</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矩形 14"/>
            <p:cNvSpPr/>
            <p:nvPr/>
          </p:nvSpPr>
          <p:spPr bwMode="auto">
            <a:xfrm>
              <a:off x="1805164" y="3826435"/>
              <a:ext cx="2159597" cy="360417"/>
            </a:xfrm>
            <a:prstGeom prst="rect">
              <a:avLst/>
            </a:prstGeom>
            <a:solidFill>
              <a:schemeClr val="accent1"/>
            </a:solidFill>
            <a:ln w="12700" cap="flat" cmpd="sng" algn="ctr">
              <a:solidFill>
                <a:schemeClr val="accent2">
                  <a:lumMod val="20000"/>
                  <a:lumOff val="80000"/>
                </a:schemeClr>
              </a:solid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6" name="矩形 15"/>
            <p:cNvSpPr/>
            <p:nvPr/>
          </p:nvSpPr>
          <p:spPr bwMode="auto">
            <a:xfrm>
              <a:off x="1805164" y="4300707"/>
              <a:ext cx="2159597" cy="360417"/>
            </a:xfrm>
            <a:prstGeom prst="rect">
              <a:avLst/>
            </a:prstGeom>
            <a:solidFill>
              <a:schemeClr val="accent1"/>
            </a:solidFill>
            <a:ln w="12700" cap="flat" cmpd="sng" algn="ctr">
              <a:solidFill>
                <a:schemeClr val="accent2">
                  <a:lumMod val="20000"/>
                  <a:lumOff val="80000"/>
                </a:schemeClr>
              </a:solidFill>
              <a:prstDash val="solid"/>
              <a:round/>
              <a:headEnd type="none" w="med" len="med"/>
              <a:tailEnd type="none" w="med" len="med"/>
            </a:ln>
            <a:effectLst/>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17" name="前言"/>
            <p:cNvSpPr/>
            <p:nvPr/>
          </p:nvSpPr>
          <p:spPr>
            <a:xfrm>
              <a:off x="1831371" y="3892568"/>
              <a:ext cx="2159597" cy="250259"/>
            </a:xfrm>
            <a:prstGeom prst="rect">
              <a:avLst/>
            </a:prstGeom>
            <a:noFill/>
            <a:ln w="9525">
              <a:noFill/>
            </a:ln>
          </p:spPr>
          <p:txBody>
            <a:bodyPr anchor="t" anchorCtr="0">
              <a:spAutoFit/>
            </a:bodyPr>
            <a:lstStyle/>
            <a:p>
              <a:pPr>
                <a:buFont typeface="Arial" panose="020B0604020202020204" pitchFamily="34" charset="0"/>
              </a:pPr>
              <a:r>
                <a:rPr lang="zh-CN" altLang="zh-CN" sz="2200" b="1" dirty="0">
                  <a:solidFill>
                    <a:srgbClr val="FDE0BF"/>
                  </a:solidFill>
                  <a:latin typeface="Impact" panose="020B0806030902050204" pitchFamily="34" charset="0"/>
                  <a:sym typeface="Impact" panose="020B0806030902050204" pitchFamily="34" charset="0"/>
                </a:rPr>
                <a:t>四、</a:t>
              </a:r>
              <a:r>
                <a:rPr lang="en-US" altLang="zh-CN" sz="2200" b="1" dirty="0" smtClean="0">
                  <a:solidFill>
                    <a:srgbClr val="FDE0BF"/>
                  </a:solidFill>
                  <a:latin typeface="Impact" panose="020B0806030902050204" pitchFamily="34" charset="0"/>
                  <a:sym typeface="Impact" panose="020B0806030902050204" pitchFamily="34" charset="0"/>
                </a:rPr>
                <a:t>2024</a:t>
              </a:r>
              <a:r>
                <a:rPr lang="zh-CN" altLang="en-US" sz="2200" b="1" dirty="0" smtClean="0">
                  <a:solidFill>
                    <a:srgbClr val="FDE0BF"/>
                  </a:solidFill>
                  <a:latin typeface="Impact" panose="020B0806030902050204" pitchFamily="34" charset="0"/>
                  <a:sym typeface="Impact" panose="020B0806030902050204" pitchFamily="34" charset="0"/>
                </a:rPr>
                <a:t>届</a:t>
              </a:r>
              <a:r>
                <a:rPr lang="zh-CN" altLang="en-US" sz="2200" b="1" dirty="0">
                  <a:solidFill>
                    <a:srgbClr val="FDE0BF"/>
                  </a:solidFill>
                  <a:latin typeface="Impact" panose="020B0806030902050204" pitchFamily="34" charset="0"/>
                  <a:sym typeface="Impact" panose="020B0806030902050204" pitchFamily="34" charset="0"/>
                </a:rPr>
                <a:t>毕业生在校报名入伍工作日程安排</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前言"/>
            <p:cNvSpPr/>
            <p:nvPr/>
          </p:nvSpPr>
          <p:spPr>
            <a:xfrm>
              <a:off x="1831538" y="4339485"/>
              <a:ext cx="2159597" cy="250259"/>
            </a:xfrm>
            <a:prstGeom prst="rect">
              <a:avLst/>
            </a:prstGeom>
            <a:noFill/>
            <a:ln w="9525">
              <a:noFill/>
            </a:ln>
          </p:spPr>
          <p:txBody>
            <a:bodyPr anchor="t" anchorCtr="0">
              <a:spAutoFit/>
            </a:bodyPr>
            <a:lstStyle/>
            <a:p>
              <a:pPr>
                <a:buFont typeface="Arial" panose="020B0604020202020204" pitchFamily="34" charset="0"/>
              </a:pPr>
              <a:r>
                <a:rPr lang="en-US" altLang="zh-CN" sz="2000" b="1" dirty="0">
                  <a:solidFill>
                    <a:srgbClr val="FDE0BF"/>
                  </a:solidFill>
                  <a:latin typeface="Impact" panose="020B0806030902050204" pitchFamily="34" charset="0"/>
                  <a:sym typeface="Impact" panose="020B0806030902050204" pitchFamily="34" charset="0"/>
                </a:rPr>
                <a:t> </a:t>
              </a:r>
              <a:r>
                <a:rPr lang="zh-CN" altLang="zh-CN" sz="2200" b="1" dirty="0">
                  <a:solidFill>
                    <a:srgbClr val="FDE0BF"/>
                  </a:solidFill>
                  <a:latin typeface="Impact" panose="020B0806030902050204" pitchFamily="34" charset="0"/>
                  <a:sym typeface="Impact" panose="020B0806030902050204" pitchFamily="34" charset="0"/>
                </a:rPr>
                <a:t>五、</a:t>
              </a:r>
              <a:r>
                <a:rPr lang="zh-CN" sz="2200" b="1" dirty="0">
                  <a:solidFill>
                    <a:srgbClr val="FDE0BF"/>
                  </a:solidFill>
                  <a:latin typeface="Impact" panose="020B0806030902050204" pitchFamily="34" charset="0"/>
                  <a:sym typeface="Impact" panose="020B0806030902050204" pitchFamily="34" charset="0"/>
                </a:rPr>
                <a:t>关于直招士官和女大学生参军入伍</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p:transition spd="med">
    <p:fade/>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par>
                                <p:cTn id="26" presetID="1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p:tgtEl>
                                          <p:spTgt spid="32"/>
                                        </p:tgtEl>
                                        <p:attrNameLst>
                                          <p:attrName>ppt_y</p:attrName>
                                        </p:attrNameLst>
                                      </p:cBhvr>
                                      <p:tavLst>
                                        <p:tav tm="0">
                                          <p:val>
                                            <p:strVal val="#ppt_y+#ppt_h*1.125000"/>
                                          </p:val>
                                        </p:tav>
                                        <p:tav tm="100000">
                                          <p:val>
                                            <p:strVal val="#ppt_y"/>
                                          </p:val>
                                        </p:tav>
                                      </p:tavLst>
                                    </p:anim>
                                    <p:animEffect transition="in" filter="wipe(up)">
                                      <p:cBhvr>
                                        <p:cTn id="29" dur="500"/>
                                        <p:tgtEl>
                                          <p:spTgt spid="32"/>
                                        </p:tgtEl>
                                      </p:cBhvr>
                                    </p:animEffect>
                                  </p:childTnLst>
                                </p:cTn>
                              </p:par>
                              <p:par>
                                <p:cTn id="30" presetID="12" presetClass="entr" presetSubtype="4"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p:tgtEl>
                                          <p:spTgt spid="38"/>
                                        </p:tgtEl>
                                        <p:attrNameLst>
                                          <p:attrName>ppt_y</p:attrName>
                                        </p:attrNameLst>
                                      </p:cBhvr>
                                      <p:tavLst>
                                        <p:tav tm="0">
                                          <p:val>
                                            <p:strVal val="#ppt_y+#ppt_h*1.125000"/>
                                          </p:val>
                                        </p:tav>
                                        <p:tav tm="100000">
                                          <p:val>
                                            <p:strVal val="#ppt_y"/>
                                          </p:val>
                                        </p:tav>
                                      </p:tavLst>
                                    </p:anim>
                                    <p:animEffect transition="in" filter="wipe(up)">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1880870" y="251841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三、高校毕业生参军入伍程序</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2121535" y="1722120"/>
            <a:ext cx="6583680" cy="368300"/>
          </a:xfrm>
          <a:prstGeom prst="rect">
            <a:avLst/>
          </a:prstGeom>
          <a:noFill/>
        </p:spPr>
        <p:txBody>
          <a:bodyPr wrap="none" rtlCol="0">
            <a:spAutoFit/>
          </a:bodyPr>
          <a:lstStyle/>
          <a:p>
            <a:r>
              <a:rPr lang="zh-CN" altLang="en-US"/>
              <a:t>登记报名：符合条件的适龄青年登录全国征兵网进行报名登记。</a:t>
            </a:r>
            <a:endParaRPr lang="zh-CN" altLang="en-US"/>
          </a:p>
        </p:txBody>
      </p:sp>
      <p:sp>
        <p:nvSpPr>
          <p:cNvPr id="7" name="矩形 6"/>
          <p:cNvSpPr/>
          <p:nvPr/>
        </p:nvSpPr>
        <p:spPr>
          <a:xfrm>
            <a:off x="1877060" y="153035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文本框 8"/>
          <p:cNvSpPr txBox="1"/>
          <p:nvPr/>
        </p:nvSpPr>
        <p:spPr>
          <a:xfrm>
            <a:off x="2140585" y="3778885"/>
            <a:ext cx="6812280" cy="368300"/>
          </a:xfrm>
          <a:prstGeom prst="rect">
            <a:avLst/>
          </a:prstGeom>
          <a:noFill/>
        </p:spPr>
        <p:txBody>
          <a:bodyPr wrap="none" rtlCol="0">
            <a:spAutoFit/>
          </a:bodyPr>
          <a:lstStyle/>
          <a:p>
            <a:r>
              <a:rPr lang="zh-CN" altLang="en-US"/>
              <a:t>体格检查：由各镇级武装部统一组织到征兵体检站接受体检检查。</a:t>
            </a:r>
            <a:endParaRPr lang="zh-CN" altLang="en-US"/>
          </a:p>
        </p:txBody>
      </p:sp>
      <p:sp>
        <p:nvSpPr>
          <p:cNvPr id="10" name="矩形 9"/>
          <p:cNvSpPr/>
          <p:nvPr/>
        </p:nvSpPr>
        <p:spPr>
          <a:xfrm>
            <a:off x="1877060" y="3609975"/>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文本框 10"/>
          <p:cNvSpPr txBox="1"/>
          <p:nvPr/>
        </p:nvSpPr>
        <p:spPr>
          <a:xfrm>
            <a:off x="2121535" y="2665730"/>
            <a:ext cx="7498080" cy="368300"/>
          </a:xfrm>
          <a:prstGeom prst="rect">
            <a:avLst/>
          </a:prstGeom>
          <a:noFill/>
        </p:spPr>
        <p:txBody>
          <a:bodyPr wrap="none" rtlCol="0">
            <a:spAutoFit/>
          </a:bodyPr>
          <a:lstStyle/>
          <a:p>
            <a:r>
              <a:rPr lang="zh-CN" altLang="en-US"/>
              <a:t>初审初检：有基层武装部组织初步体检和政考，兵役机关确定预征对象。</a:t>
            </a:r>
            <a:endParaRPr lang="zh-CN" altLang="en-US"/>
          </a:p>
        </p:txBody>
      </p:sp>
      <p:sp>
        <p:nvSpPr>
          <p:cNvPr id="12" name="矩形 11"/>
          <p:cNvSpPr/>
          <p:nvPr/>
        </p:nvSpPr>
        <p:spPr>
          <a:xfrm>
            <a:off x="1880870" y="4700905"/>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文本框 12"/>
          <p:cNvSpPr txBox="1"/>
          <p:nvPr/>
        </p:nvSpPr>
        <p:spPr>
          <a:xfrm>
            <a:off x="2144395" y="4892040"/>
            <a:ext cx="4983480" cy="368300"/>
          </a:xfrm>
          <a:prstGeom prst="rect">
            <a:avLst/>
          </a:prstGeom>
          <a:noFill/>
        </p:spPr>
        <p:txBody>
          <a:bodyPr wrap="none" rtlCol="0">
            <a:spAutoFit/>
          </a:bodyPr>
          <a:lstStyle/>
          <a:p>
            <a:r>
              <a:rPr lang="zh-CN" altLang="en-US"/>
              <a:t>政治考核：接受兵役机关对其进行的政治考核。</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bldLvl="0" animBg="1"/>
      <p:bldP spid="7" grpId="0" bldLvl="0" animBg="1"/>
      <p:bldP spid="10" grpId="0" bldLvl="0" animBg="1"/>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1905635" y="251841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三、高校毕业生参军入伍程序</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2140585" y="1829435"/>
            <a:ext cx="7269480" cy="368300"/>
          </a:xfrm>
          <a:prstGeom prst="rect">
            <a:avLst/>
          </a:prstGeom>
          <a:noFill/>
        </p:spPr>
        <p:txBody>
          <a:bodyPr wrap="none" rtlCol="0">
            <a:spAutoFit/>
          </a:bodyPr>
          <a:lstStyle/>
          <a:p>
            <a:r>
              <a:rPr lang="zh-CN" altLang="en-US"/>
              <a:t>走访调查：政审和体检双合格者由区征兵办公室政治考核组牵头进行。</a:t>
            </a:r>
            <a:endParaRPr lang="zh-CN" altLang="en-US"/>
          </a:p>
        </p:txBody>
      </p:sp>
      <p:sp>
        <p:nvSpPr>
          <p:cNvPr id="7" name="矩形 6"/>
          <p:cNvSpPr/>
          <p:nvPr/>
        </p:nvSpPr>
        <p:spPr>
          <a:xfrm>
            <a:off x="1934210" y="1638935"/>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文本框 8"/>
          <p:cNvSpPr txBox="1"/>
          <p:nvPr/>
        </p:nvSpPr>
        <p:spPr>
          <a:xfrm>
            <a:off x="2140585" y="2710815"/>
            <a:ext cx="4754880" cy="368300"/>
          </a:xfrm>
          <a:prstGeom prst="rect">
            <a:avLst/>
          </a:prstGeom>
          <a:noFill/>
        </p:spPr>
        <p:txBody>
          <a:bodyPr wrap="none" rtlCol="0">
            <a:spAutoFit/>
          </a:bodyPr>
          <a:lstStyle/>
          <a:p>
            <a:r>
              <a:rPr lang="zh-CN" altLang="en-US"/>
              <a:t>预订新兵：区武装部确定预订批准入伍对象。</a:t>
            </a:r>
            <a:endParaRPr lang="zh-CN" altLang="en-US"/>
          </a:p>
        </p:txBody>
      </p:sp>
      <p:sp>
        <p:nvSpPr>
          <p:cNvPr id="10" name="矩形 9"/>
          <p:cNvSpPr/>
          <p:nvPr/>
        </p:nvSpPr>
        <p:spPr>
          <a:xfrm>
            <a:off x="1877060" y="3609975"/>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文本框 10"/>
          <p:cNvSpPr txBox="1"/>
          <p:nvPr/>
        </p:nvSpPr>
        <p:spPr>
          <a:xfrm>
            <a:off x="2140585" y="3747770"/>
            <a:ext cx="5669280" cy="368300"/>
          </a:xfrm>
          <a:prstGeom prst="rect">
            <a:avLst/>
          </a:prstGeom>
          <a:noFill/>
        </p:spPr>
        <p:txBody>
          <a:bodyPr wrap="none" rtlCol="0">
            <a:spAutoFit/>
          </a:bodyPr>
          <a:lstStyle/>
          <a:p>
            <a:r>
              <a:rPr lang="zh-CN" altLang="en-US"/>
              <a:t>役前训练：由区武装部集中开展一周左右的役前训练。</a:t>
            </a:r>
            <a:endParaRPr lang="zh-CN" altLang="en-US"/>
          </a:p>
        </p:txBody>
      </p:sp>
      <p:sp>
        <p:nvSpPr>
          <p:cNvPr id="12" name="矩形 11"/>
          <p:cNvSpPr/>
          <p:nvPr/>
        </p:nvSpPr>
        <p:spPr>
          <a:xfrm>
            <a:off x="1880870" y="4700905"/>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文本框 12"/>
          <p:cNvSpPr txBox="1"/>
          <p:nvPr/>
        </p:nvSpPr>
        <p:spPr>
          <a:xfrm>
            <a:off x="2140585" y="4892040"/>
            <a:ext cx="2468880" cy="368300"/>
          </a:xfrm>
          <a:prstGeom prst="rect">
            <a:avLst/>
          </a:prstGeom>
          <a:noFill/>
        </p:spPr>
        <p:txBody>
          <a:bodyPr wrap="none" rtlCol="0">
            <a:spAutoFit/>
          </a:bodyPr>
          <a:lstStyle/>
          <a:p>
            <a:r>
              <a:rPr lang="zh-CN" altLang="en-US"/>
              <a:t>张榜公布及批准入伍。</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bldLvl="0" animBg="1"/>
      <p:bldP spid="7" grpId="0" bldLvl="0" animBg="1"/>
      <p:bldP spid="10" grpId="0" bldLvl="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zh-CN" sz="2800"/>
              <a:t>毕业生可以在生源地和高校所在地报名入伍</a:t>
            </a:r>
            <a:endParaRPr lang="zh-CN" sz="2800">
              <a:sym typeface="+mn-ea"/>
            </a:endParaRPr>
          </a:p>
        </p:txBody>
      </p:sp>
      <p:sp>
        <p:nvSpPr>
          <p:cNvPr id="4" name="文本框 3"/>
          <p:cNvSpPr txBox="1"/>
          <p:nvPr/>
        </p:nvSpPr>
        <p:spPr>
          <a:xfrm>
            <a:off x="1478915" y="1918335"/>
            <a:ext cx="9714865" cy="4154170"/>
          </a:xfrm>
          <a:prstGeom prst="rect">
            <a:avLst/>
          </a:prstGeom>
          <a:noFill/>
        </p:spPr>
        <p:txBody>
          <a:bodyPr wrap="square" rtlCol="0">
            <a:spAutoFit/>
          </a:bodyPr>
          <a:lstStyle/>
          <a:p>
            <a:r>
              <a:rPr lang="zh-CN" sz="2400" dirty="0"/>
              <a:t>（一）</a:t>
            </a:r>
            <a:r>
              <a:rPr lang="en-US" sz="2400" dirty="0" smtClean="0"/>
              <a:t>2025</a:t>
            </a:r>
            <a:r>
              <a:rPr lang="zh-CN" altLang="en-US" sz="2400" dirty="0" smtClean="0"/>
              <a:t>年</a:t>
            </a:r>
            <a:r>
              <a:rPr lang="zh-CN" altLang="en-US" sz="2400" dirty="0"/>
              <a:t>报名时间</a:t>
            </a:r>
            <a:endParaRPr lang="zh-CN" altLang="en-US" sz="2400" dirty="0"/>
          </a:p>
          <a:p>
            <a:endParaRPr lang="zh-CN" altLang="en-US" sz="2400" dirty="0"/>
          </a:p>
          <a:p>
            <a:endParaRPr lang="zh-CN" altLang="en-US" sz="2400" dirty="0"/>
          </a:p>
          <a:p>
            <a:r>
              <a:rPr lang="zh-CN" altLang="en-US" sz="2400" dirty="0"/>
              <a:t>男兵：上半年</a:t>
            </a:r>
            <a:r>
              <a:rPr sz="2400" dirty="0" smtClean="0"/>
              <a:t>202</a:t>
            </a:r>
            <a:r>
              <a:rPr lang="en-US" sz="2400" dirty="0" smtClean="0"/>
              <a:t>4</a:t>
            </a:r>
            <a:r>
              <a:rPr sz="2400" dirty="0" smtClean="0"/>
              <a:t>年</a:t>
            </a:r>
            <a:r>
              <a:rPr sz="2400" dirty="0"/>
              <a:t>12月1日 至 </a:t>
            </a:r>
            <a:r>
              <a:rPr sz="2400" dirty="0" smtClean="0"/>
              <a:t>202</a:t>
            </a:r>
            <a:r>
              <a:rPr lang="en-US" sz="2400" dirty="0" smtClean="0"/>
              <a:t>5</a:t>
            </a:r>
            <a:r>
              <a:rPr sz="2400" dirty="0" smtClean="0"/>
              <a:t>年</a:t>
            </a:r>
            <a:r>
              <a:rPr sz="2400" dirty="0"/>
              <a:t>2月10日</a:t>
            </a:r>
            <a:endParaRPr sz="2400" dirty="0"/>
          </a:p>
          <a:p>
            <a:r>
              <a:rPr sz="2400" dirty="0"/>
              <a:t>           </a:t>
            </a:r>
            <a:r>
              <a:rPr lang="zh-CN" sz="2400" dirty="0"/>
              <a:t>下半年</a:t>
            </a:r>
            <a:r>
              <a:rPr lang="zh-CN" sz="2400" dirty="0" smtClean="0"/>
              <a:t>202</a:t>
            </a:r>
            <a:r>
              <a:rPr lang="en-US" altLang="zh-CN" sz="2400" dirty="0" smtClean="0"/>
              <a:t>4</a:t>
            </a:r>
            <a:r>
              <a:rPr lang="zh-CN" sz="2400" dirty="0" smtClean="0"/>
              <a:t>年12月1日 </a:t>
            </a:r>
            <a:r>
              <a:rPr lang="zh-CN" sz="2400" dirty="0"/>
              <a:t>至 </a:t>
            </a:r>
            <a:r>
              <a:rPr lang="zh-CN" sz="2400" dirty="0" smtClean="0"/>
              <a:t>202</a:t>
            </a:r>
            <a:r>
              <a:rPr lang="en-US" altLang="zh-CN" sz="2400" dirty="0" smtClean="0"/>
              <a:t>5</a:t>
            </a:r>
            <a:r>
              <a:rPr lang="zh-CN" sz="2400" dirty="0" smtClean="0"/>
              <a:t>年8月10日</a:t>
            </a:r>
            <a:endParaRPr lang="zh-CN" sz="2400" dirty="0"/>
          </a:p>
          <a:p>
            <a:endParaRPr lang="zh-CN" sz="2400" dirty="0"/>
          </a:p>
          <a:p>
            <a:endParaRPr lang="zh-CN" sz="2400" dirty="0"/>
          </a:p>
          <a:p>
            <a:r>
              <a:rPr lang="zh-CN" altLang="en-US" sz="2400" dirty="0"/>
              <a:t>女兵：</a:t>
            </a:r>
            <a:r>
              <a:rPr lang="zh-CN" sz="2400" dirty="0"/>
              <a:t>上半年</a:t>
            </a:r>
            <a:r>
              <a:rPr lang="zh-CN" sz="2400" dirty="0" smtClean="0"/>
              <a:t>202</a:t>
            </a:r>
            <a:r>
              <a:rPr lang="en-US" altLang="zh-CN" sz="2400" dirty="0" smtClean="0"/>
              <a:t>5</a:t>
            </a:r>
            <a:r>
              <a:rPr lang="zh-CN" sz="2400" dirty="0" smtClean="0"/>
              <a:t>年1月1日 </a:t>
            </a:r>
            <a:r>
              <a:rPr lang="zh-CN" sz="2400" dirty="0"/>
              <a:t>至 </a:t>
            </a:r>
            <a:r>
              <a:rPr lang="zh-CN" sz="2400" dirty="0" smtClean="0"/>
              <a:t>202</a:t>
            </a:r>
            <a:r>
              <a:rPr lang="en-US" altLang="zh-CN" sz="2400" dirty="0" smtClean="0"/>
              <a:t>5</a:t>
            </a:r>
            <a:r>
              <a:rPr lang="zh-CN" sz="2400" dirty="0" smtClean="0"/>
              <a:t>年2月1</a:t>
            </a:r>
            <a:r>
              <a:rPr lang="en-US" altLang="zh-CN" sz="2400" dirty="0" smtClean="0"/>
              <a:t>8</a:t>
            </a:r>
            <a:r>
              <a:rPr lang="zh-CN" sz="2400" dirty="0" smtClean="0"/>
              <a:t>日</a:t>
            </a:r>
            <a:endParaRPr lang="zh-CN" sz="2400" dirty="0"/>
          </a:p>
          <a:p>
            <a:r>
              <a:rPr lang="zh-CN" sz="2400" dirty="0"/>
              <a:t>           下半年</a:t>
            </a:r>
            <a:r>
              <a:rPr lang="zh-CN" sz="2400" dirty="0" smtClean="0"/>
              <a:t>202</a:t>
            </a:r>
            <a:r>
              <a:rPr lang="en-US" altLang="zh-CN" sz="2400" dirty="0" smtClean="0"/>
              <a:t>5</a:t>
            </a:r>
            <a:r>
              <a:rPr lang="zh-CN" sz="2400" dirty="0" smtClean="0"/>
              <a:t>年7月1日 </a:t>
            </a:r>
            <a:r>
              <a:rPr lang="zh-CN" sz="2400" dirty="0"/>
              <a:t>至 </a:t>
            </a:r>
            <a:r>
              <a:rPr lang="zh-CN" sz="2400" dirty="0" smtClean="0"/>
              <a:t>202</a:t>
            </a:r>
            <a:r>
              <a:rPr lang="en-US" altLang="zh-CN" sz="2400" dirty="0" smtClean="0"/>
              <a:t>5</a:t>
            </a:r>
            <a:r>
              <a:rPr lang="zh-CN" sz="2400" dirty="0" smtClean="0"/>
              <a:t>年8月10日</a:t>
            </a:r>
            <a:endParaRPr lang="zh-CN" sz="2400" dirty="0"/>
          </a:p>
          <a:p>
            <a:r>
              <a:rPr lang="zh-CN" sz="2400" dirty="0"/>
              <a:t>           </a:t>
            </a:r>
            <a:endParaRPr lang="zh-CN" sz="2400" dirty="0"/>
          </a:p>
          <a:p>
            <a:endParaRPr lang="zh-CN" sz="2400" dirty="0"/>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四、</a:t>
            </a: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2022</a:t>
            </a:r>
            <a:r>
              <a:rPr lang="zh-CN" altLang="en-US"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届毕业生在校报名入伍工作日程安排</a:t>
            </a:r>
            <a:endParaRPr lang="zh-CN" altLang="en-US"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237615" y="3677920"/>
            <a:ext cx="9979025" cy="829945"/>
          </a:xfrm>
          <a:prstGeom prst="rect">
            <a:avLst/>
          </a:prstGeom>
          <a:noFill/>
        </p:spPr>
        <p:txBody>
          <a:bodyPr wrap="square" rtlCol="0">
            <a:spAutoFit/>
          </a:bodyPr>
          <a:lstStyle/>
          <a:p>
            <a:endParaRPr lang="zh-CN" altLang="en-US" sz="2400"/>
          </a:p>
          <a:p>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1</a:t>
            </a:r>
            <a:r>
              <a:rPr lang="zh-CN" altLang="en-US" sz="2800"/>
              <a:t>、军士（直招士官）</a:t>
            </a:r>
            <a:endParaRPr lang="zh-CN" altLang="en-US" sz="2800">
              <a:sym typeface="+mn-ea"/>
            </a:endParaRPr>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五、</a:t>
            </a:r>
            <a:r>
              <a:rPr 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关于军士（直招士官）和女大学生参军入伍</a:t>
            </a:r>
            <a:endParaRPr 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文本框 3"/>
          <p:cNvSpPr txBox="1"/>
          <p:nvPr/>
        </p:nvSpPr>
        <p:spPr>
          <a:xfrm>
            <a:off x="1649095" y="2006600"/>
            <a:ext cx="9895205" cy="922020"/>
          </a:xfrm>
          <a:prstGeom prst="rect">
            <a:avLst/>
          </a:prstGeom>
          <a:noFill/>
        </p:spPr>
        <p:txBody>
          <a:bodyPr wrap="square" rtlCol="0">
            <a:spAutoFit/>
          </a:bodyPr>
          <a:lstStyle/>
          <a:p>
            <a:r>
              <a:rPr lang="zh-CN" altLang="en-US"/>
              <a:t>1.什么是招收军士？</a:t>
            </a:r>
            <a:endParaRPr lang="zh-CN" altLang="en-US"/>
          </a:p>
          <a:p>
            <a:r>
              <a:rPr lang="zh-CN" altLang="en-US"/>
              <a:t>直接从非军事部门招收军士（简称招收军士），是指根据《兵役法》、《征兵工作条例》以及有关规定，直接招收普通高等学校毕业生入伍，作为志愿兵役制士兵到部队服现役。</a:t>
            </a:r>
            <a:endParaRPr lang="zh-CN" altLang="en-US"/>
          </a:p>
        </p:txBody>
      </p:sp>
      <p:sp>
        <p:nvSpPr>
          <p:cNvPr id="9" name="文本框 8"/>
          <p:cNvSpPr txBox="1"/>
          <p:nvPr/>
        </p:nvSpPr>
        <p:spPr>
          <a:xfrm>
            <a:off x="1667510" y="3244850"/>
            <a:ext cx="9858375" cy="1753235"/>
          </a:xfrm>
          <a:prstGeom prst="rect">
            <a:avLst/>
          </a:prstGeom>
          <a:noFill/>
        </p:spPr>
        <p:txBody>
          <a:bodyPr wrap="square" rtlCol="0">
            <a:spAutoFit/>
          </a:bodyPr>
          <a:lstStyle/>
          <a:p>
            <a:r>
              <a:rPr lang="zh-CN" altLang="en-US" dirty="0"/>
              <a:t>2.招收军士有何条件要求？</a:t>
            </a:r>
            <a:endParaRPr lang="zh-CN" altLang="en-US" dirty="0"/>
          </a:p>
          <a:p>
            <a:r>
              <a:rPr lang="zh-CN" altLang="en-US" dirty="0"/>
              <a:t>①学历和要求：招收军士的对象为普通高等学校毕业生，所学专业符合部队需要。（涉及道路运输、汽车制造、电子信息、通信、计算机、机电设备、机械、医药等400余个军民通用专业。）；</a:t>
            </a:r>
            <a:endParaRPr lang="zh-CN" altLang="en-US" dirty="0"/>
          </a:p>
          <a:p>
            <a:r>
              <a:rPr lang="zh-CN" altLang="en-US" dirty="0"/>
              <a:t>②政治和体格条件：按照征集义务兵有关规定执行；</a:t>
            </a:r>
            <a:endParaRPr lang="zh-CN" altLang="en-US" dirty="0"/>
          </a:p>
          <a:p>
            <a:r>
              <a:rPr lang="zh-CN" altLang="en-US" dirty="0"/>
              <a:t>③其他要求：未婚，男性年龄不超过24周岁。中共党员、省级以上劳动模范、国家科技进步奖获得者、军人子女、烈士子女优先予以招收。</a:t>
            </a:r>
            <a:endParaRPr lang="zh-CN" altLang="en-US" dirty="0"/>
          </a:p>
        </p:txBody>
      </p:sp>
      <p:sp>
        <p:nvSpPr>
          <p:cNvPr id="10" name="文本框 9"/>
          <p:cNvSpPr txBox="1"/>
          <p:nvPr/>
        </p:nvSpPr>
        <p:spPr>
          <a:xfrm>
            <a:off x="1649095" y="5280660"/>
            <a:ext cx="10142855" cy="645160"/>
          </a:xfrm>
          <a:prstGeom prst="rect">
            <a:avLst/>
          </a:prstGeom>
          <a:noFill/>
        </p:spPr>
        <p:txBody>
          <a:bodyPr wrap="square" rtlCol="0">
            <a:spAutoFit/>
          </a:bodyPr>
          <a:lstStyle/>
          <a:p>
            <a:r>
              <a:rPr lang="en-US" altLang="zh-CN"/>
              <a:t>3.</a:t>
            </a:r>
            <a:r>
              <a:rPr lang="zh-CN" altLang="en-US"/>
              <a:t>报名及入伍流程？</a:t>
            </a:r>
            <a:endParaRPr lang="zh-CN" altLang="en-US"/>
          </a:p>
          <a:p>
            <a:r>
              <a:rPr lang="zh-CN" altLang="en-US"/>
              <a:t>①征兵网报名②体格检查③政治考核④专业审定⑤批准入伍⑥签订协议⑦交接运输。</a:t>
            </a: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1</a:t>
            </a:r>
            <a:r>
              <a:rPr lang="zh-CN" altLang="en-US" sz="2800"/>
              <a:t>、军士（直招士官）</a:t>
            </a:r>
            <a:endParaRPr lang="zh-CN" altLang="en-US" sz="2800">
              <a:sym typeface="+mn-ea"/>
            </a:endParaRPr>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五、</a:t>
            </a:r>
            <a:r>
              <a:rPr 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关于军士（直招士官）和女大学生参军入伍</a:t>
            </a:r>
            <a:endParaRPr 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文本框 1"/>
          <p:cNvSpPr txBox="1"/>
          <p:nvPr/>
        </p:nvSpPr>
        <p:spPr>
          <a:xfrm>
            <a:off x="1773555" y="1845945"/>
            <a:ext cx="9737090" cy="922020"/>
          </a:xfrm>
          <a:prstGeom prst="rect">
            <a:avLst/>
          </a:prstGeom>
          <a:noFill/>
        </p:spPr>
        <p:txBody>
          <a:bodyPr wrap="square" rtlCol="0">
            <a:spAutoFit/>
          </a:bodyPr>
          <a:lstStyle/>
          <a:p>
            <a:r>
              <a:rPr lang="en-US" altLang="zh-CN"/>
              <a:t>4.</a:t>
            </a:r>
            <a:r>
              <a:rPr lang="zh-CN" altLang="en-US"/>
              <a:t>被确定为预征兵对象之后的流程是什么？</a:t>
            </a:r>
            <a:endParaRPr lang="zh-CN" altLang="en-US"/>
          </a:p>
          <a:p>
            <a:r>
              <a:rPr lang="zh-CN" altLang="en-US"/>
              <a:t>①新兵训练和岗前专业培训②按照专业对口、招用一致的原则，分配岗位。（总体服从组织需要，最大化考虑个体对岗位需求）。</a:t>
            </a:r>
            <a:endParaRPr lang="zh-CN" altLang="en-US"/>
          </a:p>
        </p:txBody>
      </p:sp>
      <p:sp>
        <p:nvSpPr>
          <p:cNvPr id="7" name="文本框 6"/>
          <p:cNvSpPr txBox="1"/>
          <p:nvPr/>
        </p:nvSpPr>
        <p:spPr>
          <a:xfrm>
            <a:off x="1753235" y="3103880"/>
            <a:ext cx="9757410" cy="3138170"/>
          </a:xfrm>
          <a:prstGeom prst="rect">
            <a:avLst/>
          </a:prstGeom>
          <a:noFill/>
        </p:spPr>
        <p:txBody>
          <a:bodyPr wrap="square" rtlCol="0">
            <a:spAutoFit/>
          </a:bodyPr>
          <a:lstStyle/>
          <a:p>
            <a:r>
              <a:rPr lang="en-US" altLang="zh-CN" dirty="0" smtClean="0"/>
              <a:t>5.</a:t>
            </a:r>
            <a:r>
              <a:rPr lang="zh-CN" altLang="en-US" dirty="0" smtClean="0"/>
              <a:t>军士</a:t>
            </a:r>
            <a:r>
              <a:rPr lang="zh-CN" altLang="en-US" dirty="0"/>
              <a:t>的</a:t>
            </a:r>
            <a:r>
              <a:rPr lang="zh-CN" altLang="en-US" dirty="0">
                <a:sym typeface="+mn-ea"/>
              </a:rPr>
              <a:t>军衔、</a:t>
            </a:r>
            <a:r>
              <a:rPr lang="zh-CN" altLang="en-US" dirty="0"/>
              <a:t>工资待遇、自我提升、服役年限、学费代偿、转业安置等方面是什么样的？</a:t>
            </a:r>
            <a:endParaRPr lang="zh-CN" altLang="en-US" dirty="0"/>
          </a:p>
          <a:p>
            <a:r>
              <a:rPr lang="zh-CN" altLang="en-US" dirty="0"/>
              <a:t>①军衔：普通本科毕业生入伍后授予下士军衔，服役满1年后授予中士军衔；</a:t>
            </a:r>
            <a:endParaRPr lang="zh-CN" altLang="en-US" dirty="0"/>
          </a:p>
          <a:p>
            <a:r>
              <a:rPr lang="zh-CN" altLang="en-US" dirty="0"/>
              <a:t>②工资待遇：下连后同正常士官待遇（未下连前按义务兵待遇）；</a:t>
            </a:r>
            <a:endParaRPr lang="zh-CN" altLang="en-US" dirty="0"/>
          </a:p>
          <a:p>
            <a:r>
              <a:rPr lang="zh-CN" altLang="en-US" dirty="0"/>
              <a:t>③自我提升：</a:t>
            </a:r>
            <a:r>
              <a:rPr lang="zh-CN" altLang="en-US" dirty="0">
                <a:sym typeface="+mn-ea"/>
              </a:rPr>
              <a:t>提干和</a:t>
            </a:r>
            <a:r>
              <a:rPr lang="zh-CN" altLang="en-US" dirty="0"/>
              <a:t>报考军校和士兵无差异；</a:t>
            </a:r>
            <a:r>
              <a:rPr lang="zh-CN" altLang="en-US" dirty="0">
                <a:sym typeface="+mn-ea"/>
              </a:rPr>
              <a:t>招收军士在部队服役期间表现优秀、符合总部有关规定的可以按计划选拔为基层干部；</a:t>
            </a:r>
            <a:endParaRPr lang="zh-CN" altLang="en-US" dirty="0">
              <a:sym typeface="+mn-ea"/>
            </a:endParaRPr>
          </a:p>
          <a:p>
            <a:r>
              <a:rPr lang="zh-CN" altLang="en-US" dirty="0"/>
              <a:t>④服役年限：招收军士应当至少服现役至首次授衔后高一个军衔的最高服役年限，特殊情况经本人申请和军级以上单位批准，可以安排提前退出现役；</a:t>
            </a:r>
            <a:endParaRPr lang="zh-CN" altLang="en-US" dirty="0"/>
          </a:p>
          <a:p>
            <a:r>
              <a:rPr lang="zh-CN" altLang="en-US" dirty="0"/>
              <a:t>⑤学费代偿：对符合资助条件的高校学生，在入伍时对其在校期间缴纳的学费实行一次性补偿或获得的国家助学贷款，但本专科学生每人每年最高不超过</a:t>
            </a:r>
            <a:r>
              <a:rPr lang="en-US" altLang="zh-CN" dirty="0"/>
              <a:t>20000</a:t>
            </a:r>
            <a:r>
              <a:rPr lang="zh-CN" altLang="en-US" dirty="0"/>
              <a:t>元；</a:t>
            </a:r>
            <a:endParaRPr lang="zh-CN" altLang="en-US" dirty="0"/>
          </a:p>
          <a:p>
            <a:r>
              <a:rPr lang="zh-CN" altLang="en-US" dirty="0"/>
              <a:t>⑥转业安置：工作满</a:t>
            </a:r>
            <a:r>
              <a:rPr lang="en-US" altLang="zh-CN" dirty="0"/>
              <a:t>12</a:t>
            </a:r>
            <a:r>
              <a:rPr lang="zh-CN" altLang="en-US" dirty="0"/>
              <a:t>年经批准后可转业安置。</a:t>
            </a:r>
            <a:endParaRPr lang="zh-CN" altLang="en-US" dirty="0"/>
          </a:p>
          <a:p>
            <a:pPr algn="ctr"/>
            <a:r>
              <a:rPr lang="en-US" altLang="zh-CN" dirty="0"/>
              <a:t>(</a:t>
            </a:r>
            <a:r>
              <a:rPr lang="zh-CN" altLang="en-US" dirty="0"/>
              <a:t>直招士官也是兵，享有同等的地位和待遇！</a:t>
            </a:r>
            <a:r>
              <a:rPr lang="en-US" altLang="zh-CN" dirty="0"/>
              <a:t>)	</a:t>
            </a:r>
            <a:endParaRPr lang="en-US" altLang="zh-CN"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771265" y="1007110"/>
            <a:ext cx="10648315" cy="521970"/>
          </a:xfrm>
          <a:prstGeom prst="rect">
            <a:avLst/>
          </a:prstGeom>
          <a:noFill/>
        </p:spPr>
        <p:txBody>
          <a:bodyPr wrap="square" rtlCol="0">
            <a:spAutoFit/>
          </a:bodyPr>
          <a:lstStyle/>
          <a:p>
            <a:r>
              <a:rPr lang="en-US" altLang="zh-CN" sz="2800" dirty="0"/>
              <a:t>1</a:t>
            </a:r>
            <a:r>
              <a:rPr lang="zh-CN" altLang="en-US" sz="2800" dirty="0"/>
              <a:t>、女生入伍的程序</a:t>
            </a:r>
            <a:r>
              <a:rPr lang="zh-CN" altLang="en-US" sz="2000" dirty="0"/>
              <a:t>（女兵由省征办统一征集）</a:t>
            </a:r>
            <a:endParaRPr lang="zh-CN" altLang="en-US" sz="2000" dirty="0"/>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五、</a:t>
            </a:r>
            <a:r>
              <a:rPr 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关于军士（直招士官）和女大学生参军入伍</a:t>
            </a:r>
            <a:endParaRPr 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文本框 48"/>
          <p:cNvSpPr txBox="1"/>
          <p:nvPr/>
        </p:nvSpPr>
        <p:spPr>
          <a:xfrm>
            <a:off x="1242463" y="1525722"/>
            <a:ext cx="10029033" cy="5324535"/>
          </a:xfrm>
          <a:prstGeom prst="rect">
            <a:avLst/>
          </a:prstGeom>
          <a:noFill/>
        </p:spPr>
        <p:txBody>
          <a:bodyPr wrap="square">
            <a:spAutoFit/>
          </a:bodyPr>
          <a:lstStyle/>
          <a:p>
            <a:pPr algn="l" latinLnBrk="1"/>
            <a:r>
              <a:rPr lang="en-US" altLang="zh-CN" sz="2000" b="1" i="0" dirty="0">
                <a:solidFill>
                  <a:srgbClr val="333333"/>
                </a:solidFill>
                <a:effectLst/>
                <a:latin typeface="微软雅黑" panose="020B0503020204020204" pitchFamily="34" charset="-122"/>
                <a:ea typeface="微软雅黑" panose="020B0503020204020204" pitchFamily="34" charset="-122"/>
              </a:rPr>
              <a:t>1.</a:t>
            </a:r>
            <a:r>
              <a:rPr lang="zh-CN" altLang="en-US" sz="2000" b="1" i="0" dirty="0">
                <a:solidFill>
                  <a:srgbClr val="333333"/>
                </a:solidFill>
                <a:effectLst/>
                <a:latin typeface="微软雅黑" panose="020B0503020204020204" pitchFamily="34" charset="-122"/>
                <a:ea typeface="微软雅黑" panose="020B0503020204020204" pitchFamily="34" charset="-122"/>
              </a:rPr>
              <a:t>网上报名</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zh-CN" altLang="en-US" sz="2000" b="0" i="0" dirty="0">
                <a:solidFill>
                  <a:srgbClr val="333333"/>
                </a:solidFill>
                <a:effectLst/>
                <a:latin typeface="微软雅黑" panose="020B0503020204020204" pitchFamily="34" charset="-122"/>
                <a:ea typeface="微软雅黑" panose="020B0503020204020204" pitchFamily="34" charset="-122"/>
              </a:rPr>
              <a:t>符合当年征集基本条件的女青年，可登录“全国征兵网”，填写报名信息。报名截止后，网上报名系统将自动依据报名人员当年</a:t>
            </a:r>
            <a:r>
              <a:rPr lang="zh-CN" altLang="en-US" sz="2000" b="0" i="0" dirty="0">
                <a:solidFill>
                  <a:srgbClr val="FF0000"/>
                </a:solidFill>
                <a:effectLst/>
                <a:latin typeface="微软雅黑" panose="020B0503020204020204" pitchFamily="34" charset="-122"/>
                <a:ea typeface="微软雅黑" panose="020B0503020204020204" pitchFamily="34" charset="-122"/>
              </a:rPr>
              <a:t>高考相对分数</a:t>
            </a:r>
            <a:r>
              <a:rPr lang="zh-CN" altLang="en-US" sz="2000" b="0" i="0" dirty="0">
                <a:solidFill>
                  <a:srgbClr val="333333"/>
                </a:solidFill>
                <a:effectLst/>
                <a:latin typeface="微软雅黑" panose="020B0503020204020204" pitchFamily="34" charset="-122"/>
                <a:ea typeface="微软雅黑" panose="020B0503020204020204" pitchFamily="34" charset="-122"/>
              </a:rPr>
              <a:t>进行排序，择优选择初选预征对象。</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en-US" altLang="zh-CN" sz="2000" b="1" i="0" dirty="0">
                <a:solidFill>
                  <a:srgbClr val="333333"/>
                </a:solidFill>
                <a:effectLst/>
                <a:latin typeface="微软雅黑" panose="020B0503020204020204" pitchFamily="34" charset="-122"/>
                <a:ea typeface="微软雅黑" panose="020B0503020204020204" pitchFamily="34" charset="-122"/>
              </a:rPr>
              <a:t>2.</a:t>
            </a:r>
            <a:r>
              <a:rPr lang="zh-CN" altLang="en-US" sz="2000" b="1" i="0" dirty="0">
                <a:solidFill>
                  <a:srgbClr val="333333"/>
                </a:solidFill>
                <a:effectLst/>
                <a:latin typeface="微软雅黑" panose="020B0503020204020204" pitchFamily="34" charset="-122"/>
                <a:ea typeface="微软雅黑" panose="020B0503020204020204" pitchFamily="34" charset="-122"/>
              </a:rPr>
              <a:t>初审初检</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zh-CN" altLang="en-US" sz="2000" b="0" i="0" dirty="0">
                <a:solidFill>
                  <a:srgbClr val="333333"/>
                </a:solidFill>
                <a:effectLst/>
                <a:latin typeface="微软雅黑" panose="020B0503020204020204" pitchFamily="34" charset="-122"/>
                <a:ea typeface="微软雅黑" panose="020B0503020204020204" pitchFamily="34" charset="-122"/>
              </a:rPr>
              <a:t>女青年按兵役机关通知要求参加地市级征兵办公室组织的</a:t>
            </a:r>
            <a:r>
              <a:rPr lang="zh-CN" altLang="en-US" sz="2000" b="0" i="0" dirty="0">
                <a:solidFill>
                  <a:srgbClr val="FF0000"/>
                </a:solidFill>
                <a:effectLst/>
                <a:latin typeface="微软雅黑" panose="020B0503020204020204" pitchFamily="34" charset="-122"/>
                <a:ea typeface="微软雅黑" panose="020B0503020204020204" pitchFamily="34" charset="-122"/>
              </a:rPr>
              <a:t>初审初检</a:t>
            </a:r>
            <a:r>
              <a:rPr lang="zh-CN" altLang="en-US" sz="2000" b="0" i="0" dirty="0">
                <a:solidFill>
                  <a:srgbClr val="333333"/>
                </a:solidFill>
                <a:effectLst/>
                <a:latin typeface="微软雅黑" panose="020B0503020204020204" pitchFamily="34" charset="-122"/>
                <a:ea typeface="微软雅黑" panose="020B0503020204020204" pitchFamily="34" charset="-122"/>
              </a:rPr>
              <a:t>，合格者确定为送检对象。</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en-US" altLang="zh-CN" sz="2000" b="1" i="0" dirty="0">
                <a:solidFill>
                  <a:srgbClr val="333333"/>
                </a:solidFill>
                <a:effectLst/>
                <a:latin typeface="微软雅黑" panose="020B0503020204020204" pitchFamily="34" charset="-122"/>
                <a:ea typeface="微软雅黑" panose="020B0503020204020204" pitchFamily="34" charset="-122"/>
              </a:rPr>
              <a:t>3.</a:t>
            </a:r>
            <a:r>
              <a:rPr lang="zh-CN" altLang="en-US" sz="2000" b="1" i="0" dirty="0">
                <a:solidFill>
                  <a:srgbClr val="333333"/>
                </a:solidFill>
                <a:effectLst/>
                <a:latin typeface="微软雅黑" panose="020B0503020204020204" pitchFamily="34" charset="-122"/>
                <a:ea typeface="微软雅黑" panose="020B0503020204020204" pitchFamily="34" charset="-122"/>
              </a:rPr>
              <a:t>体检考评</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zh-CN" altLang="en-US" sz="2000" b="0" i="0" dirty="0">
                <a:solidFill>
                  <a:srgbClr val="333333"/>
                </a:solidFill>
                <a:effectLst/>
                <a:latin typeface="微软雅黑" panose="020B0503020204020204" pitchFamily="34" charset="-122"/>
                <a:ea typeface="微软雅黑" panose="020B0503020204020204" pitchFamily="34" charset="-122"/>
              </a:rPr>
              <a:t>征兵开始后，送检对象到指定的体检站参加</a:t>
            </a:r>
            <a:r>
              <a:rPr lang="zh-CN" altLang="en-US" sz="2000" b="0" i="0" dirty="0">
                <a:solidFill>
                  <a:srgbClr val="FF0000"/>
                </a:solidFill>
                <a:effectLst/>
                <a:latin typeface="微软雅黑" panose="020B0503020204020204" pitchFamily="34" charset="-122"/>
                <a:ea typeface="微软雅黑" panose="020B0503020204020204" pitchFamily="34" charset="-122"/>
              </a:rPr>
              <a:t>体格检查</a:t>
            </a:r>
            <a:r>
              <a:rPr lang="zh-CN" altLang="en-US" sz="2000" b="0" i="0" dirty="0">
                <a:solidFill>
                  <a:srgbClr val="333333"/>
                </a:solidFill>
                <a:effectLst/>
                <a:latin typeface="微软雅黑" panose="020B0503020204020204" pitchFamily="34" charset="-122"/>
                <a:ea typeface="微软雅黑" panose="020B0503020204020204" pitchFamily="34" charset="-122"/>
              </a:rPr>
              <a:t>和</a:t>
            </a:r>
            <a:r>
              <a:rPr lang="zh-CN" altLang="en-US" sz="2000" b="0" i="0" dirty="0">
                <a:solidFill>
                  <a:srgbClr val="FF0000"/>
                </a:solidFill>
                <a:effectLst/>
                <a:latin typeface="微软雅黑" panose="020B0503020204020204" pitchFamily="34" charset="-122"/>
                <a:ea typeface="微软雅黑" panose="020B0503020204020204" pitchFamily="34" charset="-122"/>
              </a:rPr>
              <a:t>综合素质考评</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en-US" altLang="zh-CN" sz="2000" b="1" i="0" dirty="0">
                <a:solidFill>
                  <a:srgbClr val="333333"/>
                </a:solidFill>
                <a:effectLst/>
                <a:latin typeface="微软雅黑" panose="020B0503020204020204" pitchFamily="34" charset="-122"/>
                <a:ea typeface="微软雅黑" panose="020B0503020204020204" pitchFamily="34" charset="-122"/>
              </a:rPr>
              <a:t>4.</a:t>
            </a:r>
            <a:r>
              <a:rPr lang="zh-CN" altLang="en-US" sz="2000" b="1" i="0" dirty="0">
                <a:solidFill>
                  <a:srgbClr val="333333"/>
                </a:solidFill>
                <a:effectLst/>
                <a:latin typeface="微软雅黑" panose="020B0503020204020204" pitchFamily="34" charset="-122"/>
                <a:ea typeface="微软雅黑" panose="020B0503020204020204" pitchFamily="34" charset="-122"/>
              </a:rPr>
              <a:t>政治审查</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zh-CN" altLang="en-US" sz="2000" b="0" i="0" dirty="0">
                <a:solidFill>
                  <a:srgbClr val="333333"/>
                </a:solidFill>
                <a:effectLst/>
                <a:latin typeface="微软雅黑" panose="020B0503020204020204" pitchFamily="34" charset="-122"/>
                <a:ea typeface="微软雅黑" panose="020B0503020204020204" pitchFamily="34" charset="-122"/>
              </a:rPr>
              <a:t>体格检查和综合素质考评后，由县级兵役机关会同当地公安、教育等部门，对其进行</a:t>
            </a:r>
            <a:r>
              <a:rPr lang="zh-CN" altLang="en-US" sz="2000" b="0" i="0" dirty="0">
                <a:solidFill>
                  <a:srgbClr val="FF0000"/>
                </a:solidFill>
                <a:effectLst/>
                <a:latin typeface="微软雅黑" panose="020B0503020204020204" pitchFamily="34" charset="-122"/>
                <a:ea typeface="微软雅黑" panose="020B0503020204020204" pitchFamily="34" charset="-122"/>
              </a:rPr>
              <a:t>政治联审</a:t>
            </a:r>
            <a:r>
              <a:rPr lang="zh-CN" altLang="en-US" sz="2000" b="0" i="0" dirty="0">
                <a:solidFill>
                  <a:srgbClr val="333333"/>
                </a:solidFill>
                <a:effectLst/>
                <a:latin typeface="微软雅黑" panose="020B0503020204020204" pitchFamily="34" charset="-122"/>
                <a:ea typeface="微软雅黑" panose="020B0503020204020204" pitchFamily="34" charset="-122"/>
              </a:rPr>
              <a:t>和</a:t>
            </a:r>
            <a:r>
              <a:rPr lang="zh-CN" altLang="en-US" sz="2000" b="0" i="0" dirty="0">
                <a:solidFill>
                  <a:srgbClr val="FF0000"/>
                </a:solidFill>
                <a:effectLst/>
                <a:latin typeface="微软雅黑" panose="020B0503020204020204" pitchFamily="34" charset="-122"/>
                <a:ea typeface="微软雅黑" panose="020B0503020204020204" pitchFamily="34" charset="-122"/>
              </a:rPr>
              <a:t>走访调查</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en-US" altLang="zh-CN" sz="2000" b="1" i="0" dirty="0">
                <a:solidFill>
                  <a:srgbClr val="333333"/>
                </a:solidFill>
                <a:effectLst/>
                <a:latin typeface="微软雅黑" panose="020B0503020204020204" pitchFamily="34" charset="-122"/>
                <a:ea typeface="微软雅黑" panose="020B0503020204020204" pitchFamily="34" charset="-122"/>
              </a:rPr>
              <a:t>5.</a:t>
            </a:r>
            <a:r>
              <a:rPr lang="zh-CN" altLang="en-US" sz="2000" b="1" i="0" dirty="0">
                <a:solidFill>
                  <a:srgbClr val="333333"/>
                </a:solidFill>
                <a:effectLst/>
                <a:latin typeface="微软雅黑" panose="020B0503020204020204" pitchFamily="34" charset="-122"/>
                <a:ea typeface="微软雅黑" panose="020B0503020204020204" pitchFamily="34" charset="-122"/>
              </a:rPr>
              <a:t>预定新兵</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zh-CN" altLang="en-US" sz="2000" b="0" i="0" dirty="0">
                <a:solidFill>
                  <a:srgbClr val="333333"/>
                </a:solidFill>
                <a:effectLst/>
                <a:latin typeface="微软雅黑" panose="020B0503020204020204" pitchFamily="34" charset="-122"/>
                <a:ea typeface="微软雅黑" panose="020B0503020204020204" pitchFamily="34" charset="-122"/>
              </a:rPr>
              <a:t>省级或地市级征兵办公室对学历、年龄、体检和政治考核全部合格的应征女青年，按照</a:t>
            </a:r>
            <a:r>
              <a:rPr lang="zh-CN" altLang="en-US" sz="2000" b="0" i="0" dirty="0">
                <a:solidFill>
                  <a:srgbClr val="FF0000"/>
                </a:solidFill>
                <a:effectLst/>
                <a:latin typeface="微软雅黑" panose="020B0503020204020204" pitchFamily="34" charset="-122"/>
                <a:ea typeface="微软雅黑" panose="020B0503020204020204" pitchFamily="34" charset="-122"/>
              </a:rPr>
              <a:t>综合素质</a:t>
            </a:r>
            <a:r>
              <a:rPr lang="zh-CN" altLang="en-US" sz="2000" b="0" i="0" dirty="0">
                <a:solidFill>
                  <a:srgbClr val="333333"/>
                </a:solidFill>
                <a:effectLst/>
                <a:latin typeface="微软雅黑" panose="020B0503020204020204" pitchFamily="34" charset="-122"/>
                <a:ea typeface="微软雅黑" panose="020B0503020204020204" pitchFamily="34" charset="-122"/>
              </a:rPr>
              <a:t>考评分数由高到低的顺序，依次确定为预定新兵。</a:t>
            </a:r>
            <a:endParaRPr lang="en-US" altLang="zh-CN"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en-US" altLang="zh-CN" sz="2000" b="1" i="0" dirty="0">
                <a:solidFill>
                  <a:srgbClr val="333333"/>
                </a:solidFill>
                <a:effectLst/>
                <a:latin typeface="微软雅黑" panose="020B0503020204020204" pitchFamily="34" charset="-122"/>
                <a:ea typeface="微软雅黑" panose="020B0503020204020204" pitchFamily="34" charset="-122"/>
              </a:rPr>
              <a:t>6.</a:t>
            </a:r>
            <a:r>
              <a:rPr lang="zh-CN" altLang="en-US" sz="2000" b="1" i="0" dirty="0">
                <a:solidFill>
                  <a:srgbClr val="333333"/>
                </a:solidFill>
                <a:effectLst/>
                <a:latin typeface="微软雅黑" panose="020B0503020204020204" pitchFamily="34" charset="-122"/>
                <a:ea typeface="微软雅黑" panose="020B0503020204020204" pitchFamily="34" charset="-122"/>
              </a:rPr>
              <a:t>批准入伍</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a:p>
            <a:pPr algn="l" latinLnBrk="1"/>
            <a:r>
              <a:rPr lang="zh-CN" altLang="en-US" sz="2000" b="0" i="0" dirty="0">
                <a:solidFill>
                  <a:srgbClr val="333333"/>
                </a:solidFill>
                <a:effectLst/>
                <a:latin typeface="微软雅黑" panose="020B0503020204020204" pitchFamily="34" charset="-122"/>
                <a:ea typeface="微软雅黑" panose="020B0503020204020204" pitchFamily="34" charset="-122"/>
              </a:rPr>
              <a:t>经公示未被举报和反映有问题的，确定为批准</a:t>
            </a:r>
            <a:r>
              <a:rPr lang="zh-CN" altLang="en-US" sz="2000" b="0" i="0" dirty="0">
                <a:solidFill>
                  <a:srgbClr val="FF0000"/>
                </a:solidFill>
                <a:effectLst/>
                <a:latin typeface="微软雅黑" panose="020B0503020204020204" pitchFamily="34" charset="-122"/>
                <a:ea typeface="微软雅黑" panose="020B0503020204020204" pitchFamily="34" charset="-122"/>
              </a:rPr>
              <a:t>入伍对象</a:t>
            </a:r>
            <a:r>
              <a:rPr lang="zh-CN" altLang="en-US" sz="2000" b="0" i="0" dirty="0">
                <a:solidFill>
                  <a:srgbClr val="333333"/>
                </a:solidFill>
                <a:effectLst/>
                <a:latin typeface="微软雅黑" panose="020B0503020204020204" pitchFamily="34" charset="-122"/>
                <a:ea typeface="微软雅黑" panose="020B0503020204020204" pitchFamily="34" charset="-122"/>
              </a:rPr>
              <a:t>，由县级征兵办公室办理批准入伍手续，发放</a:t>
            </a:r>
            <a:r>
              <a:rPr lang="en-US" altLang="zh-CN"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0" i="0" dirty="0">
                <a:solidFill>
                  <a:srgbClr val="333333"/>
                </a:solidFill>
                <a:effectLst/>
                <a:latin typeface="微软雅黑" panose="020B0503020204020204" pitchFamily="34" charset="-122"/>
                <a:ea typeface="微软雅黑" panose="020B0503020204020204" pitchFamily="34" charset="-122"/>
              </a:rPr>
              <a:t>入伍通知书</a:t>
            </a:r>
            <a:r>
              <a:rPr lang="en-US" altLang="zh-CN" sz="2000" b="0" i="0" dirty="0">
                <a:solidFill>
                  <a:srgbClr val="333333"/>
                </a:solidFill>
                <a:effectLst/>
                <a:latin typeface="微软雅黑" panose="020B0503020204020204" pitchFamily="34" charset="-122"/>
                <a:ea typeface="微软雅黑" panose="020B0503020204020204" pitchFamily="34" charset="-122"/>
              </a:rPr>
              <a:t>》</a:t>
            </a:r>
            <a:r>
              <a:rPr lang="zh-CN" altLang="en-US" sz="2000" b="0" i="0" dirty="0">
                <a:solidFill>
                  <a:srgbClr val="333333"/>
                </a:solidFill>
                <a:effectLst/>
                <a:latin typeface="微软雅黑" panose="020B0503020204020204" pitchFamily="34" charset="-122"/>
                <a:ea typeface="微软雅黑" panose="020B0503020204020204" pitchFamily="34" charset="-122"/>
              </a:rPr>
              <a:t>。</a:t>
            </a:r>
            <a:endParaRPr lang="zh-CN" altLang="en-US" sz="2000" b="0" i="0" dirty="0">
              <a:solidFill>
                <a:srgbClr val="333333"/>
              </a:solidFill>
              <a:effectLst/>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p:cNvSpPr txBox="1"/>
          <p:nvPr/>
        </p:nvSpPr>
        <p:spPr>
          <a:xfrm>
            <a:off x="2057400" y="2783205"/>
            <a:ext cx="8077835" cy="1170940"/>
          </a:xfrm>
          <a:prstGeom prst="rect">
            <a:avLst/>
          </a:prstGeom>
          <a:noFill/>
          <a:ln w="9525">
            <a:noFill/>
          </a:ln>
        </p:spPr>
        <p:txBody>
          <a:bodyPr wrap="square" anchor="t" anchorCtr="0">
            <a:spAutoFit/>
          </a:bodyPr>
          <a:lstStyle/>
          <a:p>
            <a:pPr algn="ctr">
              <a:lnSpc>
                <a:spcPct val="130000"/>
              </a:lnSpc>
              <a:spcAft>
                <a:spcPts val="1800"/>
              </a:spcAft>
            </a:pPr>
            <a:r>
              <a:rPr lang="zh-CN" altLang="en-US" sz="5400" b="1" dirty="0">
                <a:solidFill>
                  <a:srgbClr val="C00000"/>
                </a:solidFill>
                <a:latin typeface="微软雅黑" panose="020B0503020204020204" pitchFamily="34" charset="-122"/>
                <a:ea typeface="微软雅黑" panose="020B0503020204020204" pitchFamily="34" charset="-122"/>
              </a:rPr>
              <a:t>谢谢</a:t>
            </a:r>
            <a:r>
              <a:rPr lang="zh-CN" altLang="en-US" sz="5400" b="1" dirty="0" smtClean="0">
                <a:solidFill>
                  <a:srgbClr val="C00000"/>
                </a:solidFill>
                <a:latin typeface="微软雅黑" panose="020B0503020204020204" pitchFamily="34" charset="-122"/>
                <a:ea typeface="微软雅黑" panose="020B0503020204020204" pitchFamily="34" charset="-122"/>
              </a:rPr>
              <a:t>大家！</a:t>
            </a:r>
            <a:endParaRPr lang="zh-CN" altLang="en-US" sz="5400" b="1" dirty="0">
              <a:solidFill>
                <a:srgbClr val="C0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bwMode="auto">
          <a:xfrm flipV="1">
            <a:off x="852488" y="595313"/>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915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pic>
        <p:nvPicPr>
          <p:cNvPr id="3" name="图片 2" descr="2025年度征兵咨询群"/>
          <p:cNvPicPr>
            <a:picLocks noChangeAspect="1"/>
          </p:cNvPicPr>
          <p:nvPr/>
        </p:nvPicPr>
        <p:blipFill>
          <a:blip r:embed="rId1"/>
          <a:srcRect t="17798" b="19473"/>
          <a:stretch>
            <a:fillRect/>
          </a:stretch>
        </p:blipFill>
        <p:spPr>
          <a:xfrm>
            <a:off x="369570" y="1101725"/>
            <a:ext cx="3856990" cy="4232275"/>
          </a:xfrm>
          <a:prstGeom prst="rect">
            <a:avLst/>
          </a:prstGeom>
        </p:spPr>
      </p:pic>
      <p:pic>
        <p:nvPicPr>
          <p:cNvPr id="7" name="图片 6" descr="军协公众号"/>
          <p:cNvPicPr>
            <a:picLocks noChangeAspect="1"/>
          </p:cNvPicPr>
          <p:nvPr/>
        </p:nvPicPr>
        <p:blipFill>
          <a:blip r:embed="rId2"/>
          <a:stretch>
            <a:fillRect/>
          </a:stretch>
        </p:blipFill>
        <p:spPr>
          <a:xfrm>
            <a:off x="7640955" y="1306830"/>
            <a:ext cx="4027170" cy="4027170"/>
          </a:xfrm>
          <a:prstGeom prst="rect">
            <a:avLst/>
          </a:prstGeom>
        </p:spPr>
      </p:pic>
      <p:sp>
        <p:nvSpPr>
          <p:cNvPr id="8" name="矩形 7"/>
          <p:cNvSpPr/>
          <p:nvPr/>
        </p:nvSpPr>
        <p:spPr>
          <a:xfrm>
            <a:off x="7183755" y="5415915"/>
            <a:ext cx="4754880" cy="829945"/>
          </a:xfrm>
          <a:prstGeom prst="rect">
            <a:avLst/>
          </a:prstGeom>
          <a:noFill/>
          <a:ln>
            <a:noFill/>
          </a:ln>
        </p:spPr>
        <p:txBody>
          <a:bodyPr wrap="none" rtlCol="0" anchor="t">
            <a:spAutoFit/>
          </a:bodyPr>
          <a:p>
            <a:pPr algn="ctr"/>
            <a:r>
              <a:rPr lang="zh-CN" altLang="en-US" sz="2400" b="1">
                <a:solidFill>
                  <a:schemeClr val="tx1"/>
                </a:solidFill>
                <a:effectLst>
                  <a:outerShdw blurRad="38100" dist="19050" dir="2700000" algn="tl" rotWithShape="0">
                    <a:schemeClr val="dk1">
                      <a:alpha val="40000"/>
                    </a:schemeClr>
                  </a:outerShdw>
                </a:effectLst>
              </a:rPr>
              <a:t>更多征兵</a:t>
            </a:r>
            <a:r>
              <a:rPr lang="zh-CN" altLang="en-US" sz="2400" b="1">
                <a:solidFill>
                  <a:schemeClr val="tx1"/>
                </a:solidFill>
                <a:effectLst>
                  <a:outerShdw blurRad="38100" dist="19050" dir="2700000" algn="tl" rotWithShape="0">
                    <a:schemeClr val="dk1">
                      <a:alpha val="40000"/>
                    </a:schemeClr>
                  </a:outerShdw>
                </a:effectLst>
              </a:rPr>
              <a:t>政策资讯请关注</a:t>
            </a:r>
            <a:endParaRPr lang="zh-CN" altLang="en-US" sz="2400" b="1">
              <a:solidFill>
                <a:schemeClr val="tx1"/>
              </a:solidFill>
              <a:effectLst>
                <a:outerShdw blurRad="38100" dist="19050" dir="2700000" algn="tl" rotWithShape="0">
                  <a:schemeClr val="dk1">
                    <a:alpha val="40000"/>
                  </a:schemeClr>
                </a:outerShdw>
              </a:effectLst>
            </a:endParaRPr>
          </a:p>
          <a:p>
            <a:pPr algn="ctr"/>
            <a:r>
              <a:rPr lang="zh-CN" altLang="en-US" sz="2400" b="1">
                <a:solidFill>
                  <a:schemeClr val="tx1"/>
                </a:solidFill>
                <a:effectLst>
                  <a:outerShdw blurRad="38100" dist="19050" dir="2700000" algn="tl" rotWithShape="0">
                    <a:schemeClr val="dk1">
                      <a:alpha val="40000"/>
                    </a:schemeClr>
                  </a:outerShdw>
                </a:effectLst>
              </a:rPr>
              <a:t>安城院军事爱好者协会微信公众号</a:t>
            </a:r>
            <a:endParaRPr lang="zh-CN" altLang="en-US" sz="2400" b="1">
              <a:solidFill>
                <a:schemeClr val="tx1"/>
              </a:solidFill>
              <a:effectLst>
                <a:outerShdw blurRad="38100" dist="19050" dir="2700000" algn="tl" rotWithShape="0">
                  <a:schemeClr val="dk1">
                    <a:alpha val="40000"/>
                  </a:schemeClr>
                </a:outerShdw>
              </a:effectLst>
            </a:endParaRPr>
          </a:p>
        </p:txBody>
      </p:sp>
      <p:sp>
        <p:nvSpPr>
          <p:cNvPr id="9" name="矩形 8"/>
          <p:cNvSpPr/>
          <p:nvPr/>
        </p:nvSpPr>
        <p:spPr>
          <a:xfrm>
            <a:off x="600710" y="5480685"/>
            <a:ext cx="3840480" cy="829945"/>
          </a:xfrm>
          <a:prstGeom prst="rect">
            <a:avLst/>
          </a:prstGeom>
          <a:noFill/>
          <a:ln>
            <a:noFill/>
          </a:ln>
        </p:spPr>
        <p:txBody>
          <a:bodyPr wrap="none" rtlCol="0" anchor="t">
            <a:spAutoFit/>
          </a:bodyPr>
          <a:p>
            <a:pPr algn="ctr"/>
            <a:r>
              <a:rPr lang="zh-CN" altLang="en-US" sz="2400" b="1">
                <a:solidFill>
                  <a:schemeClr val="tx1"/>
                </a:solidFill>
                <a:effectLst>
                  <a:outerShdw blurRad="38100" dist="19050" dir="2700000" algn="tl" rotWithShape="0">
                    <a:schemeClr val="dk1">
                      <a:alpha val="40000"/>
                    </a:schemeClr>
                  </a:outerShdw>
                </a:effectLst>
              </a:rPr>
              <a:t>计划</a:t>
            </a:r>
            <a:r>
              <a:rPr lang="en-US" altLang="zh-CN" sz="2400" b="1">
                <a:solidFill>
                  <a:schemeClr val="tx1"/>
                </a:solidFill>
                <a:effectLst>
                  <a:outerShdw blurRad="38100" dist="19050" dir="2700000" algn="tl" rotWithShape="0">
                    <a:schemeClr val="dk1">
                      <a:alpha val="40000"/>
                    </a:schemeClr>
                  </a:outerShdw>
                </a:effectLst>
              </a:rPr>
              <a:t>2025</a:t>
            </a:r>
            <a:r>
              <a:rPr lang="zh-CN" altLang="en-US" sz="2400" b="1">
                <a:solidFill>
                  <a:schemeClr val="tx1"/>
                </a:solidFill>
                <a:effectLst>
                  <a:outerShdw blurRad="38100" dist="19050" dir="2700000" algn="tl" rotWithShape="0">
                    <a:schemeClr val="dk1">
                      <a:alpha val="40000"/>
                    </a:schemeClr>
                  </a:outerShdw>
                </a:effectLst>
              </a:rPr>
              <a:t>年度</a:t>
            </a:r>
            <a:endParaRPr lang="zh-CN" altLang="en-US" sz="2400" b="1">
              <a:solidFill>
                <a:schemeClr val="tx1"/>
              </a:solidFill>
              <a:effectLst>
                <a:outerShdw blurRad="38100" dist="19050" dir="2700000" algn="tl" rotWithShape="0">
                  <a:schemeClr val="dk1">
                    <a:alpha val="40000"/>
                  </a:schemeClr>
                </a:outerShdw>
              </a:effectLst>
            </a:endParaRPr>
          </a:p>
          <a:p>
            <a:pPr algn="ctr"/>
            <a:r>
              <a:rPr lang="zh-CN" altLang="en-US" sz="2400" b="1">
                <a:solidFill>
                  <a:schemeClr val="tx1"/>
                </a:solidFill>
                <a:effectLst>
                  <a:outerShdw blurRad="38100" dist="19050" dir="2700000" algn="tl" rotWithShape="0">
                    <a:schemeClr val="dk1">
                      <a:alpha val="40000"/>
                    </a:schemeClr>
                  </a:outerShdw>
                </a:effectLst>
              </a:rPr>
              <a:t>参军入伍同学请添加咨询群</a:t>
            </a:r>
            <a:endParaRPr lang="zh-CN"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文本框 5"/>
          <p:cNvSpPr txBox="1"/>
          <p:nvPr/>
        </p:nvSpPr>
        <p:spPr>
          <a:xfrm>
            <a:off x="1419860" y="2374900"/>
            <a:ext cx="10648315" cy="1814830"/>
          </a:xfrm>
          <a:prstGeom prst="rect">
            <a:avLst/>
          </a:prstGeom>
          <a:noFill/>
        </p:spPr>
        <p:txBody>
          <a:bodyPr wrap="square" rtlCol="0">
            <a:spAutoFit/>
          </a:bodyPr>
          <a:lstStyle/>
          <a:p>
            <a:r>
              <a:rPr lang="en-US" sz="2800"/>
              <a:t>1</a:t>
            </a:r>
            <a:r>
              <a:rPr lang="zh-CN" altLang="en-US" sz="2800"/>
              <a:t>、政治待遇</a:t>
            </a:r>
            <a:endParaRPr lang="zh-CN" altLang="en-US" sz="2800"/>
          </a:p>
          <a:p>
            <a:r>
              <a:rPr lang="en-US" altLang="zh-CN" sz="2800">
                <a:sym typeface="+mn-ea"/>
              </a:rPr>
              <a:t>2</a:t>
            </a:r>
            <a:r>
              <a:rPr lang="zh-CN" altLang="en-US" sz="2800">
                <a:sym typeface="+mn-ea"/>
              </a:rPr>
              <a:t>、经济待遇</a:t>
            </a:r>
            <a:endParaRPr lang="zh-CN" altLang="en-US" sz="2800">
              <a:sym typeface="+mn-ea"/>
            </a:endParaRPr>
          </a:p>
          <a:p>
            <a:r>
              <a:rPr lang="en-US" altLang="zh-CN" sz="2800">
                <a:sym typeface="+mn-ea"/>
              </a:rPr>
              <a:t>3</a:t>
            </a:r>
            <a:r>
              <a:rPr lang="zh-CN" altLang="en-US" sz="2800">
                <a:sym typeface="+mn-ea"/>
              </a:rPr>
              <a:t>、部队发展</a:t>
            </a:r>
            <a:endParaRPr lang="zh-CN" altLang="en-US" sz="2800">
              <a:sym typeface="+mn-ea"/>
            </a:endParaRPr>
          </a:p>
          <a:p>
            <a:r>
              <a:rPr lang="en-US" altLang="zh-CN" sz="2800">
                <a:sym typeface="+mn-ea"/>
              </a:rPr>
              <a:t>4</a:t>
            </a:r>
            <a:r>
              <a:rPr lang="zh-CN" altLang="en-US" sz="2800">
                <a:sym typeface="+mn-ea"/>
              </a:rPr>
              <a:t>、发展待遇</a:t>
            </a:r>
            <a:endParaRPr lang="zh-CN" altLang="en-US" sz="2800">
              <a:sym typeface="+mn-ea"/>
            </a:endParaRPr>
          </a:p>
        </p:txBody>
      </p:sp>
      <p:sp>
        <p:nvSpPr>
          <p:cNvPr id="5" name="文本框 4"/>
          <p:cNvSpPr txBox="1"/>
          <p:nvPr/>
        </p:nvSpPr>
        <p:spPr>
          <a:xfrm>
            <a:off x="3771265" y="887095"/>
            <a:ext cx="5934075" cy="706755"/>
          </a:xfrm>
          <a:prstGeom prst="rect">
            <a:avLst/>
          </a:prstGeom>
          <a:noFill/>
        </p:spPr>
        <p:txBody>
          <a:bodyPr wrap="square" rtlCol="0">
            <a:spAutoFit/>
          </a:bodyPr>
          <a:lstStyle/>
          <a:p>
            <a:r>
              <a:rPr lang="zh-CN" altLang="en-US" sz="4000"/>
              <a:t>待遇</a:t>
            </a:r>
            <a:endParaRPr lang="zh-CN" altLang="en-US" sz="4000"/>
          </a:p>
        </p:txBody>
      </p:sp>
      <p:pic>
        <p:nvPicPr>
          <p:cNvPr id="102" name="图片 101"/>
          <p:cNvPicPr/>
          <p:nvPr/>
        </p:nvPicPr>
        <p:blipFill>
          <a:blip r:embed="rId1" r:link="rId2"/>
          <a:stretch>
            <a:fillRect/>
          </a:stretch>
        </p:blipFill>
        <p:spPr>
          <a:xfrm>
            <a:off x="6780530" y="2167890"/>
            <a:ext cx="3269615" cy="42291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1</a:t>
            </a:r>
            <a:r>
              <a:rPr lang="zh-CN" altLang="en-US" sz="2800"/>
              <a:t>、政治待遇</a:t>
            </a:r>
            <a:endParaRPr lang="zh-CN" altLang="en-US" sz="2800">
              <a:sym typeface="+mn-ea"/>
            </a:endParaRPr>
          </a:p>
        </p:txBody>
      </p:sp>
      <p:sp>
        <p:nvSpPr>
          <p:cNvPr id="4" name="文本框 3"/>
          <p:cNvSpPr txBox="1"/>
          <p:nvPr/>
        </p:nvSpPr>
        <p:spPr>
          <a:xfrm>
            <a:off x="1649095" y="1616075"/>
            <a:ext cx="9092565" cy="5262245"/>
          </a:xfrm>
          <a:prstGeom prst="rect">
            <a:avLst/>
          </a:prstGeom>
          <a:noFill/>
        </p:spPr>
        <p:txBody>
          <a:bodyPr wrap="square" rtlCol="0">
            <a:spAutoFit/>
          </a:bodyPr>
          <a:lstStyle/>
          <a:p>
            <a:r>
              <a:rPr lang="zh-CN" altLang="en-US" sz="2400"/>
              <a:t>① “一人当兵，全家光荣”，入伍后会有光荣之家的牌匾由地方送至家中，每年春节或者建军节期间，当地民政部门或者村委会会送相应慰问品。</a:t>
            </a:r>
            <a:endParaRPr lang="zh-CN" altLang="en-US" sz="2400"/>
          </a:p>
          <a:p>
            <a:endParaRPr lang="zh-CN" altLang="en-US" sz="2400"/>
          </a:p>
          <a:p>
            <a:r>
              <a:rPr lang="zh-CN" altLang="en-US" sz="2400"/>
              <a:t>②军人已渐渐成为全社会最尊崇的职业，军人依法优先，参观游览公园、博物馆、展览馆、名胜古迹享受优待，优先购票乘坐境内运行的火车、轮船、长途汽车以及民航班机。</a:t>
            </a:r>
            <a:endParaRPr lang="zh-CN" altLang="en-US" sz="2400"/>
          </a:p>
          <a:p>
            <a:endParaRPr lang="zh-CN" altLang="en-US" sz="2400"/>
          </a:p>
          <a:p>
            <a:r>
              <a:rPr lang="zh-CN" altLang="en-US" sz="2400"/>
              <a:t>③在部队立功受奖，基层武装部和政府有关部门组织慰问、送喜报；退役士兵在参加国家机关、社会团体和事业单位招录公务员时，可享受加分优惠。</a:t>
            </a:r>
            <a:endParaRPr lang="zh-CN" altLang="en-US" sz="2400"/>
          </a:p>
          <a:p>
            <a:endParaRPr lang="zh-CN" altLang="en-US" sz="2400"/>
          </a:p>
          <a:p>
            <a:r>
              <a:rPr lang="zh-CN" altLang="en-US" sz="2400"/>
              <a:t>④国家成立退役军人事务部门，加强了对军人服务保障，如果军人家庭遇有困难，政府有关部门都会积极协调解决，以解后顾之忧。</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2</a:t>
            </a:r>
            <a:r>
              <a:rPr lang="zh-CN" altLang="en-US" sz="2800"/>
              <a:t>、经济待遇</a:t>
            </a:r>
            <a:endParaRPr lang="zh-CN" altLang="en-US" sz="2800">
              <a:sym typeface="+mn-ea"/>
            </a:endParaRPr>
          </a:p>
        </p:txBody>
      </p:sp>
      <p:sp>
        <p:nvSpPr>
          <p:cNvPr id="4" name="文本框 3"/>
          <p:cNvSpPr txBox="1"/>
          <p:nvPr/>
        </p:nvSpPr>
        <p:spPr>
          <a:xfrm>
            <a:off x="1649095" y="1918335"/>
            <a:ext cx="9092565" cy="4892675"/>
          </a:xfrm>
          <a:prstGeom prst="rect">
            <a:avLst/>
          </a:prstGeom>
          <a:noFill/>
        </p:spPr>
        <p:txBody>
          <a:bodyPr wrap="square" rtlCol="0">
            <a:spAutoFit/>
          </a:bodyPr>
          <a:lstStyle/>
          <a:p>
            <a:r>
              <a:rPr lang="zh-CN" altLang="en-US" sz="2400" dirty="0"/>
              <a:t>学费补偿：</a:t>
            </a:r>
            <a:endParaRPr lang="zh-CN" altLang="en-US" sz="2400" dirty="0"/>
          </a:p>
          <a:p>
            <a:r>
              <a:rPr lang="zh-CN" altLang="en-US" sz="2400" dirty="0"/>
              <a:t>对入伍的高校学生在校期间缴纳的学费或获得的国家助学贷款进行补偿代偿，本、专科生每人每年不超过</a:t>
            </a:r>
            <a:r>
              <a:rPr lang="en-US" altLang="zh-CN" sz="2400" dirty="0"/>
              <a:t>20000</a:t>
            </a:r>
            <a:r>
              <a:rPr lang="zh-CN" altLang="en-US" sz="2400" dirty="0"/>
              <a:t>元，硕士研究生每人每年不超过</a:t>
            </a:r>
            <a:r>
              <a:rPr lang="en-US" altLang="zh-CN" sz="2400" dirty="0"/>
              <a:t>25000</a:t>
            </a:r>
            <a:r>
              <a:rPr lang="zh-CN" altLang="en-US" sz="2400" dirty="0"/>
              <a:t>元</a:t>
            </a:r>
            <a:r>
              <a:rPr lang="zh-CN" altLang="en-US" sz="2400" dirty="0" smtClean="0"/>
              <a:t>。</a:t>
            </a:r>
            <a:r>
              <a:rPr lang="zh-CN" altLang="en-US" sz="2400" dirty="0" smtClean="0">
                <a:solidFill>
                  <a:srgbClr val="FF0000"/>
                </a:solidFill>
              </a:rPr>
              <a:t>（补偿代偿金额以实际缴纳学费为准，如本班学生已确认入伍的，请辅导员及时提醒学生申请学费补偿代偿，按照《应征入伍服兵役学费补偿或国家助学贷款代偿申报流程》指导学生填写审核无误后由辅导员</a:t>
            </a:r>
            <a:r>
              <a:rPr lang="zh-CN" altLang="en-US" sz="2400" dirty="0" smtClean="0">
                <a:solidFill>
                  <a:srgbClr val="FF0000"/>
                </a:solidFill>
              </a:rPr>
              <a:t>统一交征兵工作</a:t>
            </a:r>
            <a:r>
              <a:rPr lang="zh-CN" altLang="en-US" sz="2400" dirty="0" smtClean="0">
                <a:solidFill>
                  <a:srgbClr val="FF0000"/>
                </a:solidFill>
              </a:rPr>
              <a:t>站）</a:t>
            </a:r>
            <a:endParaRPr lang="zh-CN" altLang="en-US" sz="2400" dirty="0">
              <a:solidFill>
                <a:srgbClr val="FF0000"/>
              </a:solidFill>
            </a:endParaRPr>
          </a:p>
          <a:p>
            <a:endParaRPr lang="zh-CN" altLang="en-US" sz="2400" dirty="0"/>
          </a:p>
          <a:p>
            <a:r>
              <a:rPr lang="zh-CN" altLang="en-US" sz="2400" dirty="0">
                <a:latin typeface="微软雅黑" panose="020B0503020204020204" pitchFamily="34" charset="-122"/>
              </a:rPr>
              <a:t>奖励金：</a:t>
            </a:r>
            <a:endParaRPr lang="zh-CN" altLang="en-US" sz="2400" dirty="0">
              <a:latin typeface="微软雅黑" panose="020B0503020204020204" pitchFamily="34" charset="-122"/>
            </a:endParaRPr>
          </a:p>
          <a:p>
            <a:r>
              <a:rPr lang="zh-CN" altLang="en-US" sz="2400" dirty="0">
                <a:latin typeface="微软雅黑" panose="020B0503020204020204" pitchFamily="34" charset="-122"/>
                <a:sym typeface="+mn-ea"/>
              </a:rPr>
              <a:t>全日制高校毕业生参军入伍，专科按每人不少于</a:t>
            </a:r>
            <a:r>
              <a:rPr lang="en-US" altLang="zh-CN" sz="2400" dirty="0">
                <a:latin typeface="微软雅黑" panose="020B0503020204020204" pitchFamily="34" charset="-122"/>
                <a:sym typeface="+mn-ea"/>
              </a:rPr>
              <a:t>12000</a:t>
            </a:r>
            <a:r>
              <a:rPr lang="zh-CN" altLang="en-US" sz="2400" dirty="0">
                <a:latin typeface="微软雅黑" panose="020B0503020204020204" pitchFamily="34" charset="-122"/>
                <a:sym typeface="+mn-ea"/>
              </a:rPr>
              <a:t>元的标准、本科按每人不少于</a:t>
            </a:r>
            <a:r>
              <a:rPr lang="en-US" altLang="zh-CN" sz="2400" dirty="0">
                <a:latin typeface="微软雅黑" panose="020B0503020204020204" pitchFamily="34" charset="-122"/>
                <a:sym typeface="+mn-ea"/>
              </a:rPr>
              <a:t>15000</a:t>
            </a:r>
            <a:r>
              <a:rPr lang="zh-CN" altLang="en-US" sz="2400" dirty="0">
                <a:latin typeface="微软雅黑" panose="020B0503020204020204" pitchFamily="34" charset="-122"/>
                <a:sym typeface="+mn-ea"/>
              </a:rPr>
              <a:t>元的标准发放入伍奖励金。</a:t>
            </a:r>
            <a:r>
              <a:rPr lang="en-US" altLang="zh-CN" sz="2400" dirty="0">
                <a:latin typeface="微软雅黑" panose="020B0503020204020204" pitchFamily="34" charset="-122"/>
                <a:sym typeface="+mn-ea"/>
              </a:rPr>
              <a:t>(</a:t>
            </a:r>
            <a:r>
              <a:rPr lang="zh-CN" altLang="en-US" sz="2400" dirty="0">
                <a:latin typeface="微软雅黑" panose="020B0503020204020204" pitchFamily="34" charset="-122"/>
                <a:sym typeface="+mn-ea"/>
              </a:rPr>
              <a:t>各地标准不一）</a:t>
            </a:r>
            <a:endParaRPr lang="zh-CN" altLang="en-US" sz="2400" dirty="0">
              <a:latin typeface="微软雅黑" panose="020B0503020204020204" pitchFamily="34" charset="-122"/>
            </a:endParaRPr>
          </a:p>
          <a:p>
            <a:endParaRPr lang="zh-CN" altLang="en-US" sz="2400" b="1" dirty="0">
              <a:latin typeface="微软雅黑" panose="020B0503020204020204" pitchFamily="34" charset="-122"/>
            </a:endParaRPr>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bldLvl="0" animBg="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2</a:t>
            </a:r>
            <a:r>
              <a:rPr lang="zh-CN" altLang="en-US" sz="2800"/>
              <a:t>、经济待遇</a:t>
            </a:r>
            <a:endParaRPr lang="zh-CN" altLang="en-US" sz="2800">
              <a:sym typeface="+mn-ea"/>
            </a:endParaRPr>
          </a:p>
        </p:txBody>
      </p:sp>
      <p:sp>
        <p:nvSpPr>
          <p:cNvPr id="4" name="文本框 3"/>
          <p:cNvSpPr txBox="1"/>
          <p:nvPr/>
        </p:nvSpPr>
        <p:spPr>
          <a:xfrm>
            <a:off x="1649095" y="1918335"/>
            <a:ext cx="9092565" cy="3416320"/>
          </a:xfrm>
          <a:prstGeom prst="rect">
            <a:avLst/>
          </a:prstGeom>
          <a:noFill/>
        </p:spPr>
        <p:txBody>
          <a:bodyPr wrap="square" rtlCol="0">
            <a:spAutoFit/>
          </a:bodyPr>
          <a:lstStyle/>
          <a:p>
            <a:r>
              <a:rPr lang="zh-CN" altLang="en-US" sz="2400" dirty="0">
                <a:latin typeface="微软雅黑" panose="020B0503020204020204" pitchFamily="34" charset="-122"/>
              </a:rPr>
              <a:t>优待金：</a:t>
            </a:r>
            <a:endParaRPr lang="zh-CN" altLang="en-US" sz="2400" dirty="0">
              <a:latin typeface="微软雅黑" panose="020B0503020204020204" pitchFamily="34" charset="-122"/>
            </a:endParaRPr>
          </a:p>
          <a:p>
            <a:r>
              <a:rPr lang="zh-CN" altLang="en-US" sz="2400" dirty="0">
                <a:latin typeface="微软雅黑" panose="020B0503020204020204" pitchFamily="34" charset="-122"/>
              </a:rPr>
              <a:t>义务兵家庭优待金标准按照上年度全省城乡居民人均消费支出标准的70%发放（目前高于上年度全省城镇居民人均消费支出水平的暂不调整</a:t>
            </a:r>
            <a:r>
              <a:rPr lang="zh-CN" altLang="en-US" sz="2400" dirty="0" smtClean="0">
                <a:latin typeface="微软雅黑" panose="020B0503020204020204" pitchFamily="34" charset="-122"/>
              </a:rPr>
              <a:t>），瑶海区</a:t>
            </a:r>
            <a:r>
              <a:rPr lang="en-US" altLang="zh-CN" sz="2400" dirty="0" smtClean="0">
                <a:latin typeface="微软雅黑" panose="020B0503020204020204" pitchFamily="34" charset="-122"/>
              </a:rPr>
              <a:t>2024</a:t>
            </a:r>
            <a:r>
              <a:rPr lang="zh-CN" altLang="en-US" sz="2400" dirty="0" smtClean="0">
                <a:latin typeface="微软雅黑" panose="020B0503020204020204" pitchFamily="34" charset="-122"/>
              </a:rPr>
              <a:t>年发放标准为</a:t>
            </a:r>
            <a:r>
              <a:rPr lang="en-US" altLang="zh-CN" sz="2400" dirty="0" smtClean="0">
                <a:latin typeface="微软雅黑" panose="020B0503020204020204" pitchFamily="34" charset="-122"/>
              </a:rPr>
              <a:t>23433</a:t>
            </a:r>
            <a:r>
              <a:rPr lang="zh-CN" altLang="en-US" sz="2400" dirty="0" smtClean="0">
                <a:latin typeface="微软雅黑" panose="020B0503020204020204" pitchFamily="34" charset="-122"/>
              </a:rPr>
              <a:t>元</a:t>
            </a:r>
            <a:r>
              <a:rPr lang="en-US" altLang="zh-CN" sz="2400" dirty="0" smtClean="0">
                <a:latin typeface="微软雅黑" panose="020B0503020204020204" pitchFamily="34" charset="-122"/>
              </a:rPr>
              <a:t>/</a:t>
            </a:r>
            <a:r>
              <a:rPr lang="zh-CN" altLang="en-US" sz="2400" dirty="0" smtClean="0">
                <a:latin typeface="微软雅黑" panose="020B0503020204020204" pitchFamily="34" charset="-122"/>
              </a:rPr>
              <a:t>人</a:t>
            </a:r>
            <a:r>
              <a:rPr lang="en-US" altLang="zh-CN" sz="2400" dirty="0" smtClean="0">
                <a:latin typeface="微软雅黑" panose="020B0503020204020204" pitchFamily="34" charset="-122"/>
              </a:rPr>
              <a:t>/</a:t>
            </a:r>
            <a:r>
              <a:rPr lang="zh-CN" altLang="en-US" sz="2400" dirty="0" smtClean="0">
                <a:latin typeface="微软雅黑" panose="020B0503020204020204" pitchFamily="34" charset="-122"/>
              </a:rPr>
              <a:t>年；</a:t>
            </a:r>
            <a:r>
              <a:rPr lang="zh-CN" altLang="en-US" sz="2400" dirty="0">
                <a:latin typeface="微软雅黑" panose="020B0503020204020204" pitchFamily="34" charset="-122"/>
              </a:rPr>
              <a:t>对征集到驻西藏（含其他高原地区）、新疆部队的义务兵家庭优待金按照当年规定的本地发放标准增发1倍，对入伍后又调入驻西藏（含其他高原地区）、新疆部队的义务兵，以其实际在驻西藏（含其他高原地区）、新疆部队的服役时间，按月份增发家庭优待金（不满1个月的按1个月计）</a:t>
            </a:r>
            <a:r>
              <a:rPr lang="zh-CN" altLang="en-US" sz="2400" dirty="0" smtClean="0">
                <a:latin typeface="微软雅黑" panose="020B0503020204020204" pitchFamily="34" charset="-122"/>
              </a:rPr>
              <a:t>。</a:t>
            </a:r>
            <a:endParaRPr lang="zh-CN" altLang="en-US" sz="2400" dirty="0">
              <a:latin typeface="微软雅黑" panose="020B0503020204020204" pitchFamily="34" charset="-122"/>
            </a:endParaRPr>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2</a:t>
            </a:r>
            <a:r>
              <a:rPr lang="zh-CN" altLang="en-US" sz="2800"/>
              <a:t>、经济待遇</a:t>
            </a:r>
            <a:endParaRPr lang="zh-CN" altLang="en-US" sz="2800">
              <a:sym typeface="+mn-ea"/>
            </a:endParaRPr>
          </a:p>
        </p:txBody>
      </p:sp>
      <p:sp>
        <p:nvSpPr>
          <p:cNvPr id="4" name="文本框 3"/>
          <p:cNvSpPr txBox="1"/>
          <p:nvPr/>
        </p:nvSpPr>
        <p:spPr>
          <a:xfrm>
            <a:off x="1649095" y="1918335"/>
            <a:ext cx="9092565" cy="1568450"/>
          </a:xfrm>
          <a:prstGeom prst="rect">
            <a:avLst/>
          </a:prstGeom>
          <a:noFill/>
        </p:spPr>
        <p:txBody>
          <a:bodyPr wrap="square" rtlCol="0">
            <a:spAutoFit/>
          </a:bodyPr>
          <a:lstStyle/>
          <a:p>
            <a:endParaRPr lang="zh-CN" altLang="en-US" sz="2400" dirty="0">
              <a:latin typeface="微软雅黑" panose="020B0503020204020204" pitchFamily="34" charset="-122"/>
            </a:endParaRPr>
          </a:p>
          <a:p>
            <a:r>
              <a:rPr lang="zh-CN" altLang="en-US" sz="2400" dirty="0">
                <a:latin typeface="微软雅黑" panose="020B0503020204020204" pitchFamily="34" charset="-122"/>
              </a:rPr>
              <a:t>津贴费：</a:t>
            </a:r>
            <a:endParaRPr lang="zh-CN" altLang="en-US" sz="2400" dirty="0">
              <a:latin typeface="微软雅黑" panose="020B0503020204020204" pitchFamily="34" charset="-122"/>
            </a:endParaRPr>
          </a:p>
          <a:p>
            <a:r>
              <a:rPr lang="zh-CN" altLang="en-US" sz="2400" dirty="0">
                <a:latin typeface="微软雅黑" panose="020B0503020204020204" pitchFamily="34" charset="-122"/>
              </a:rPr>
              <a:t>入伍后衣食住行医等由国家供给，2年义务兵共发津贴费25200元，担任班长的每年增加3360元，担任副班长的每年增加2400元。</a:t>
            </a:r>
            <a:endParaRPr lang="zh-CN" altLang="en-US" sz="2400" dirty="0">
              <a:latin typeface="微软雅黑" panose="020B0503020204020204" pitchFamily="34" charset="-122"/>
            </a:endParaRPr>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926205" y="979805"/>
            <a:ext cx="10648315" cy="521970"/>
          </a:xfrm>
          <a:prstGeom prst="rect">
            <a:avLst/>
          </a:prstGeom>
          <a:noFill/>
        </p:spPr>
        <p:txBody>
          <a:bodyPr wrap="square" rtlCol="0">
            <a:spAutoFit/>
          </a:bodyPr>
          <a:lstStyle/>
          <a:p>
            <a:r>
              <a:rPr lang="en-US" sz="2800"/>
              <a:t>2</a:t>
            </a:r>
            <a:r>
              <a:rPr lang="zh-CN" altLang="en-US" sz="2800"/>
              <a:t>、经济待遇</a:t>
            </a:r>
            <a:endParaRPr lang="zh-CN" altLang="en-US" sz="2800">
              <a:sym typeface="+mn-ea"/>
            </a:endParaRPr>
          </a:p>
        </p:txBody>
      </p:sp>
      <p:sp>
        <p:nvSpPr>
          <p:cNvPr id="4" name="文本框 3"/>
          <p:cNvSpPr txBox="1"/>
          <p:nvPr/>
        </p:nvSpPr>
        <p:spPr>
          <a:xfrm>
            <a:off x="1649095" y="1918335"/>
            <a:ext cx="9092565" cy="2676525"/>
          </a:xfrm>
          <a:prstGeom prst="rect">
            <a:avLst/>
          </a:prstGeom>
          <a:noFill/>
        </p:spPr>
        <p:txBody>
          <a:bodyPr wrap="square" rtlCol="0">
            <a:spAutoFit/>
          </a:bodyPr>
          <a:lstStyle/>
          <a:p>
            <a:r>
              <a:rPr lang="zh-CN" altLang="en-US" sz="2400" dirty="0">
                <a:latin typeface="微软雅黑" panose="020B0503020204020204" pitchFamily="34" charset="-122"/>
              </a:rPr>
              <a:t>家庭保险：</a:t>
            </a:r>
            <a:endParaRPr lang="zh-CN" altLang="en-US" sz="2400" dirty="0">
              <a:latin typeface="微软雅黑" panose="020B0503020204020204" pitchFamily="34" charset="-122"/>
            </a:endParaRPr>
          </a:p>
          <a:p>
            <a:r>
              <a:rPr lang="zh-CN" altLang="en-US" sz="2400" dirty="0">
                <a:latin typeface="微软雅黑" panose="020B0503020204020204" pitchFamily="34" charset="-122"/>
              </a:rPr>
              <a:t>2022年起，凡从安徽省入伍的义务兵，服义务兵役期间由批准入伍地兵役机关统一为其父母购买医疗补充保险。</a:t>
            </a:r>
            <a:endParaRPr lang="zh-CN" altLang="en-US" sz="2400" dirty="0">
              <a:latin typeface="微软雅黑" panose="020B0503020204020204" pitchFamily="34" charset="-122"/>
            </a:endParaRPr>
          </a:p>
          <a:p>
            <a:endParaRPr lang="zh-CN" altLang="en-US" sz="2400" dirty="0">
              <a:latin typeface="微软雅黑" panose="020B0503020204020204" pitchFamily="34" charset="-122"/>
            </a:endParaRPr>
          </a:p>
          <a:p>
            <a:r>
              <a:rPr lang="zh-CN" altLang="en-US" sz="2400" dirty="0">
                <a:solidFill>
                  <a:schemeClr val="tx1">
                    <a:lumMod val="95000"/>
                    <a:lumOff val="5000"/>
                  </a:schemeClr>
                </a:solidFill>
                <a:latin typeface="微软雅黑" panose="020B0503020204020204" pitchFamily="34" charset="-122"/>
                <a:sym typeface="+mn-ea"/>
              </a:rPr>
              <a:t>上述各项合与部队退伍安置各项</a:t>
            </a:r>
            <a:r>
              <a:rPr lang="zh-CN" altLang="en-US" sz="2400" dirty="0">
                <a:solidFill>
                  <a:schemeClr val="tx1">
                    <a:lumMod val="95000"/>
                    <a:lumOff val="5000"/>
                  </a:schemeClr>
                </a:solidFill>
                <a:latin typeface="微软雅黑" panose="020B0503020204020204" pitchFamily="34" charset="-122"/>
                <a:sym typeface="+mn-ea"/>
              </a:rPr>
              <a:t>津贴在一起，服役两年可享受到的经济待遇是</a:t>
            </a:r>
            <a:r>
              <a:rPr lang="en-US" altLang="zh-CN" sz="2400" b="1" dirty="0">
                <a:solidFill>
                  <a:srgbClr val="FF0000"/>
                </a:solidFill>
                <a:latin typeface="微软雅黑" panose="020B0503020204020204" pitchFamily="34" charset="-122"/>
                <a:sym typeface="+mn-ea"/>
              </a:rPr>
              <a:t>15-</a:t>
            </a:r>
            <a:r>
              <a:rPr lang="en-US" sz="2400" b="1" dirty="0" smtClean="0">
                <a:solidFill>
                  <a:srgbClr val="C00000"/>
                </a:solidFill>
                <a:latin typeface="微软雅黑" panose="020B0503020204020204" pitchFamily="34" charset="-122"/>
                <a:sym typeface="+mn-ea"/>
              </a:rPr>
              <a:t>20</a:t>
            </a:r>
            <a:r>
              <a:rPr lang="zh-CN" altLang="en-US" sz="2400" b="1" dirty="0" smtClean="0">
                <a:solidFill>
                  <a:srgbClr val="C00000"/>
                </a:solidFill>
                <a:latin typeface="微软雅黑" panose="020B0503020204020204" pitchFamily="34" charset="-122"/>
                <a:sym typeface="+mn-ea"/>
              </a:rPr>
              <a:t>万</a:t>
            </a:r>
            <a:r>
              <a:rPr lang="zh-CN" altLang="en-US" sz="2400" b="1" dirty="0">
                <a:solidFill>
                  <a:srgbClr val="C00000"/>
                </a:solidFill>
                <a:latin typeface="微软雅黑" panose="020B0503020204020204" pitchFamily="34" charset="-122"/>
                <a:sym typeface="+mn-ea"/>
              </a:rPr>
              <a:t>元左右</a:t>
            </a:r>
            <a:r>
              <a:rPr lang="zh-CN" altLang="en-US" sz="2400" dirty="0">
                <a:solidFill>
                  <a:schemeClr val="tx1">
                    <a:lumMod val="95000"/>
                    <a:lumOff val="5000"/>
                  </a:schemeClr>
                </a:solidFill>
                <a:latin typeface="微软雅黑" panose="020B0503020204020204" pitchFamily="34" charset="-122"/>
                <a:sym typeface="+mn-ea"/>
              </a:rPr>
              <a:t>。且入伍后的衣、食、住都全部免费。</a:t>
            </a:r>
            <a:endParaRPr lang="zh-CN" altLang="en-US" sz="2400" dirty="0">
              <a:solidFill>
                <a:schemeClr val="tx1">
                  <a:lumMod val="95000"/>
                  <a:lumOff val="5000"/>
                </a:schemeClr>
              </a:solidFill>
              <a:latin typeface="微软雅黑" panose="020B0503020204020204" pitchFamily="34" charset="-122"/>
              <a:sym typeface="+mn-ea"/>
            </a:endParaRPr>
          </a:p>
          <a:p>
            <a:endParaRPr lang="zh-CN" altLang="en-US" sz="2400" dirty="0">
              <a:latin typeface="微软雅黑" panose="020B0503020204020204" pitchFamily="34" charset="-122"/>
            </a:endParaRPr>
          </a:p>
        </p:txBody>
      </p:sp>
      <p:sp>
        <p:nvSpPr>
          <p:cNvPr id="5"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flipH="1">
            <a:off x="1770221" y="-385286"/>
            <a:ext cx="166688"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Group 4"/>
          <p:cNvGrpSpPr>
            <a:grpSpLocks noChangeAspect="1"/>
          </p:cNvGrpSpPr>
          <p:nvPr/>
        </p:nvGrpSpPr>
        <p:grpSpPr>
          <a:xfrm>
            <a:off x="397828" y="1842770"/>
            <a:ext cx="839787" cy="785813"/>
            <a:chOff x="3500" y="1216"/>
            <a:chExt cx="1939" cy="1811"/>
          </a:xfrm>
        </p:grpSpPr>
        <p:sp>
          <p:nvSpPr>
            <p:cNvPr id="21511" name="AutoShape 3"/>
            <p:cNvSpPr>
              <a:spLocks noChangeAspect="1" noTextEdit="1"/>
            </p:cNvSpPr>
            <p:nvPr/>
          </p:nvSpPr>
          <p:spPr>
            <a:xfrm>
              <a:off x="3500" y="1216"/>
              <a:ext cx="1939" cy="1811"/>
            </a:xfrm>
            <a:prstGeom prst="rect">
              <a:avLst/>
            </a:prstGeom>
            <a:no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Oval 5"/>
            <p:cNvSpPr/>
            <p:nvPr/>
          </p:nvSpPr>
          <p:spPr>
            <a:xfrm>
              <a:off x="3628" y="1216"/>
              <a:ext cx="427" cy="430"/>
            </a:xfrm>
            <a:prstGeom prst="ellipse">
              <a:avLst/>
            </a:prstGeom>
            <a:solidFill>
              <a:srgbClr val="C00000"/>
            </a:solidFill>
            <a:ln w="9525">
              <a:noFill/>
            </a:ln>
          </p:spPr>
          <p:txBody>
            <a:bodyPr wrap="square" lIns="91440" tIns="45720" rIns="91440" bIns="45720" anchor="t" anchorCtr="0"/>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Freeform 6"/>
            <p:cNvSpPr/>
            <p:nvPr/>
          </p:nvSpPr>
          <p:spPr>
            <a:xfrm>
              <a:off x="3495" y="1687"/>
              <a:ext cx="1055" cy="1336"/>
            </a:xfrm>
            <a:custGeom>
              <a:avLst/>
              <a:gdLst/>
              <a:ahLst/>
              <a:cxnLst>
                <a:cxn ang="0">
                  <a:pos x="944" y="0"/>
                </a:cxn>
                <a:cxn ang="0">
                  <a:pos x="564" y="0"/>
                </a:cxn>
                <a:cxn ang="0">
                  <a:pos x="454" y="0"/>
                </a:cxn>
                <a:cxn ang="0">
                  <a:pos x="348" y="114"/>
                </a:cxn>
                <a:cxn ang="0">
                  <a:pos x="243" y="0"/>
                </a:cxn>
                <a:cxn ang="0">
                  <a:pos x="133" y="0"/>
                </a:cxn>
                <a:cxn ang="0">
                  <a:pos x="105" y="0"/>
                </a:cxn>
                <a:cxn ang="0">
                  <a:pos x="0" y="114"/>
                </a:cxn>
                <a:cxn ang="0">
                  <a:pos x="0" y="617"/>
                </a:cxn>
                <a:cxn ang="0">
                  <a:pos x="105" y="732"/>
                </a:cxn>
                <a:cxn ang="0">
                  <a:pos x="133" y="727"/>
                </a:cxn>
                <a:cxn ang="0">
                  <a:pos x="133" y="901"/>
                </a:cxn>
                <a:cxn ang="0">
                  <a:pos x="133" y="1221"/>
                </a:cxn>
                <a:cxn ang="0">
                  <a:pos x="243" y="1336"/>
                </a:cxn>
                <a:cxn ang="0">
                  <a:pos x="348" y="1221"/>
                </a:cxn>
                <a:cxn ang="0">
                  <a:pos x="458" y="1336"/>
                </a:cxn>
                <a:cxn ang="0">
                  <a:pos x="564" y="1221"/>
                </a:cxn>
                <a:cxn ang="0">
                  <a:pos x="564" y="901"/>
                </a:cxn>
                <a:cxn ang="0">
                  <a:pos x="564" y="713"/>
                </a:cxn>
                <a:cxn ang="0">
                  <a:pos x="564" y="215"/>
                </a:cxn>
                <a:cxn ang="0">
                  <a:pos x="944" y="215"/>
                </a:cxn>
                <a:cxn ang="0">
                  <a:pos x="1055" y="109"/>
                </a:cxn>
                <a:cxn ang="0">
                  <a:pos x="944" y="0"/>
                </a:cxn>
              </a:cxnLst>
              <a:rect l="0" t="0" r="0" b="0"/>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ln>
          </p:spPr>
          <p:txBody>
            <a:bodyPr/>
            <a:lstStyle/>
            <a:p>
              <a:endParaRPr lang="zh-CN" altLang="en-US"/>
            </a:p>
          </p:txBody>
        </p:sp>
        <p:sp>
          <p:nvSpPr>
            <p:cNvPr id="21514" name="Freeform 7"/>
            <p:cNvSpPr/>
            <p:nvPr/>
          </p:nvSpPr>
          <p:spPr>
            <a:xfrm>
              <a:off x="4476" y="1390"/>
              <a:ext cx="963" cy="1052"/>
            </a:xfrm>
            <a:custGeom>
              <a:avLst/>
              <a:gdLst/>
              <a:ahLst/>
              <a:cxnLst>
                <a:cxn ang="0">
                  <a:pos x="894" y="96"/>
                </a:cxn>
                <a:cxn ang="0">
                  <a:pos x="885" y="96"/>
                </a:cxn>
                <a:cxn ang="0">
                  <a:pos x="513" y="96"/>
                </a:cxn>
                <a:cxn ang="0">
                  <a:pos x="522" y="68"/>
                </a:cxn>
                <a:cxn ang="0">
                  <a:pos x="453" y="0"/>
                </a:cxn>
                <a:cxn ang="0">
                  <a:pos x="339" y="0"/>
                </a:cxn>
                <a:cxn ang="0">
                  <a:pos x="275" y="68"/>
                </a:cxn>
                <a:cxn ang="0">
                  <a:pos x="279" y="96"/>
                </a:cxn>
                <a:cxn ang="0">
                  <a:pos x="68" y="96"/>
                </a:cxn>
                <a:cxn ang="0">
                  <a:pos x="0" y="141"/>
                </a:cxn>
                <a:cxn ang="0">
                  <a:pos x="0" y="146"/>
                </a:cxn>
                <a:cxn ang="0">
                  <a:pos x="68" y="192"/>
                </a:cxn>
                <a:cxn ang="0">
                  <a:pos x="885" y="192"/>
                </a:cxn>
                <a:cxn ang="0">
                  <a:pos x="885" y="960"/>
                </a:cxn>
                <a:cxn ang="0">
                  <a:pos x="68" y="960"/>
                </a:cxn>
                <a:cxn ang="0">
                  <a:pos x="0" y="1001"/>
                </a:cxn>
                <a:cxn ang="0">
                  <a:pos x="0" y="1010"/>
                </a:cxn>
                <a:cxn ang="0">
                  <a:pos x="68" y="1052"/>
                </a:cxn>
                <a:cxn ang="0">
                  <a:pos x="885" y="1052"/>
                </a:cxn>
                <a:cxn ang="0">
                  <a:pos x="894" y="1052"/>
                </a:cxn>
                <a:cxn ang="0">
                  <a:pos x="963" y="1052"/>
                </a:cxn>
                <a:cxn ang="0">
                  <a:pos x="963" y="1010"/>
                </a:cxn>
                <a:cxn ang="0">
                  <a:pos x="963" y="1001"/>
                </a:cxn>
                <a:cxn ang="0">
                  <a:pos x="963" y="146"/>
                </a:cxn>
                <a:cxn ang="0">
                  <a:pos x="963" y="141"/>
                </a:cxn>
                <a:cxn ang="0">
                  <a:pos x="963" y="96"/>
                </a:cxn>
                <a:cxn ang="0">
                  <a:pos x="894" y="96"/>
                </a:cxn>
              </a:cxnLst>
              <a:rect l="0" t="0" r="0" b="0"/>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ln>
          </p:spPr>
          <p:txBody>
            <a:bodyPr/>
            <a:lstStyle/>
            <a:p>
              <a:endParaRPr lang="zh-CN" altLang="en-US"/>
            </a:p>
          </p:txBody>
        </p:sp>
        <p:sp>
          <p:nvSpPr>
            <p:cNvPr id="21515" name="Freeform 8"/>
            <p:cNvSpPr/>
            <p:nvPr/>
          </p:nvSpPr>
          <p:spPr>
            <a:xfrm>
              <a:off x="4545" y="2478"/>
              <a:ext cx="706" cy="476"/>
            </a:xfrm>
            <a:custGeom>
              <a:avLst/>
              <a:gdLst/>
              <a:ahLst/>
              <a:cxnLst>
                <a:cxn ang="0">
                  <a:pos x="683" y="375"/>
                </a:cxn>
                <a:cxn ang="0">
                  <a:pos x="398" y="22"/>
                </a:cxn>
                <a:cxn ang="0">
                  <a:pos x="357" y="0"/>
                </a:cxn>
                <a:cxn ang="0">
                  <a:pos x="357" y="0"/>
                </a:cxn>
                <a:cxn ang="0">
                  <a:pos x="353" y="0"/>
                </a:cxn>
                <a:cxn ang="0">
                  <a:pos x="348" y="0"/>
                </a:cxn>
                <a:cxn ang="0">
                  <a:pos x="348" y="0"/>
                </a:cxn>
                <a:cxn ang="0">
                  <a:pos x="307" y="22"/>
                </a:cxn>
                <a:cxn ang="0">
                  <a:pos x="18" y="375"/>
                </a:cxn>
                <a:cxn ang="0">
                  <a:pos x="27" y="457"/>
                </a:cxn>
                <a:cxn ang="0">
                  <a:pos x="110" y="448"/>
                </a:cxn>
                <a:cxn ang="0">
                  <a:pos x="353" y="146"/>
                </a:cxn>
                <a:cxn ang="0">
                  <a:pos x="595" y="448"/>
                </a:cxn>
                <a:cxn ang="0">
                  <a:pos x="678" y="457"/>
                </a:cxn>
                <a:cxn ang="0">
                  <a:pos x="683" y="375"/>
                </a:cxn>
              </a:cxnLst>
              <a:rect l="0" t="0" r="0" b="0"/>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ln>
          </p:spPr>
          <p:txBody>
            <a:bodyPr/>
            <a:lstStyle/>
            <a:p>
              <a:endParaRPr lang="zh-CN" altLang="en-US"/>
            </a:p>
          </p:txBody>
        </p:sp>
      </p:grpSp>
      <p:sp>
        <p:nvSpPr>
          <p:cNvPr id="38" name="矩形 37"/>
          <p:cNvSpPr/>
          <p:nvPr/>
        </p:nvSpPr>
        <p:spPr>
          <a:xfrm>
            <a:off x="3688715" y="864870"/>
            <a:ext cx="7757795" cy="751205"/>
          </a:xfrm>
          <a:prstGeom prst="rect">
            <a:avLst/>
          </a:prstGeom>
          <a:noFill/>
          <a:ln w="9525">
            <a:solidFill>
              <a:srgbClr val="FF0000"/>
            </a:solidFill>
          </a:ln>
        </p:spPr>
        <p:txBody>
          <a:bodyPr wrap="square" lIns="105571" tIns="52784" rIns="105571" bIns="52784" anchor="t" anchorCtr="0">
            <a:spAutoFit/>
          </a:bodyPr>
          <a:lstStyle/>
          <a:p>
            <a:pPr>
              <a:lnSpc>
                <a:spcPct val="150000"/>
              </a:lnSpc>
              <a:buClr>
                <a:srgbClr val="C00000"/>
              </a:buClr>
            </a:pPr>
            <a:endParaRPr lang="zh-CN" altLang="en-US" sz="2800" b="1" dirty="0">
              <a:solidFill>
                <a:srgbClr val="FF0000"/>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8" name="直接连接符 7"/>
          <p:cNvCxnSpPr/>
          <p:nvPr/>
        </p:nvCxnSpPr>
        <p:spPr bwMode="auto">
          <a:xfrm flipV="1">
            <a:off x="-2183447" y="663258"/>
            <a:ext cx="11215688" cy="142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1519" name="Freeform 5"/>
          <p:cNvSpPr/>
          <p:nvPr/>
        </p:nvSpPr>
        <p:spPr>
          <a:xfrm>
            <a:off x="238125" y="157163"/>
            <a:ext cx="444500" cy="419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2" h="360">
                <a:moveTo>
                  <a:pt x="171" y="4"/>
                </a:moveTo>
                <a:cubicBezTo>
                  <a:pt x="260" y="37"/>
                  <a:pt x="313" y="143"/>
                  <a:pt x="268" y="229"/>
                </a:cubicBezTo>
                <a:cubicBezTo>
                  <a:pt x="155" y="116"/>
                  <a:pt x="155" y="116"/>
                  <a:pt x="155" y="116"/>
                </a:cubicBezTo>
                <a:cubicBezTo>
                  <a:pt x="198" y="73"/>
                  <a:pt x="198" y="73"/>
                  <a:pt x="198" y="73"/>
                </a:cubicBezTo>
                <a:cubicBezTo>
                  <a:pt x="171" y="46"/>
                  <a:pt x="171" y="46"/>
                  <a:pt x="171" y="46"/>
                </a:cubicBezTo>
                <a:cubicBezTo>
                  <a:pt x="157" y="61"/>
                  <a:pt x="133" y="64"/>
                  <a:pt x="117" y="58"/>
                </a:cubicBezTo>
                <a:cubicBezTo>
                  <a:pt x="32" y="143"/>
                  <a:pt x="32" y="143"/>
                  <a:pt x="32" y="143"/>
                </a:cubicBezTo>
                <a:cubicBezTo>
                  <a:pt x="80" y="191"/>
                  <a:pt x="80" y="191"/>
                  <a:pt x="80" y="191"/>
                </a:cubicBezTo>
                <a:cubicBezTo>
                  <a:pt x="112" y="159"/>
                  <a:pt x="112" y="159"/>
                  <a:pt x="112" y="159"/>
                </a:cubicBezTo>
                <a:cubicBezTo>
                  <a:pt x="225" y="272"/>
                  <a:pt x="225" y="272"/>
                  <a:pt x="225" y="272"/>
                </a:cubicBezTo>
                <a:cubicBezTo>
                  <a:pt x="170" y="302"/>
                  <a:pt x="94" y="292"/>
                  <a:pt x="38" y="234"/>
                </a:cubicBezTo>
                <a:cubicBezTo>
                  <a:pt x="10" y="261"/>
                  <a:pt x="10" y="261"/>
                  <a:pt x="10" y="261"/>
                </a:cubicBezTo>
                <a:cubicBezTo>
                  <a:pt x="19" y="272"/>
                  <a:pt x="25" y="283"/>
                  <a:pt x="34" y="291"/>
                </a:cubicBezTo>
                <a:cubicBezTo>
                  <a:pt x="33" y="292"/>
                  <a:pt x="31" y="294"/>
                  <a:pt x="31" y="294"/>
                </a:cubicBezTo>
                <a:cubicBezTo>
                  <a:pt x="29" y="294"/>
                  <a:pt x="28" y="293"/>
                  <a:pt x="26" y="293"/>
                </a:cubicBezTo>
                <a:cubicBezTo>
                  <a:pt x="12" y="293"/>
                  <a:pt x="0" y="306"/>
                  <a:pt x="0" y="320"/>
                </a:cubicBezTo>
                <a:cubicBezTo>
                  <a:pt x="0" y="335"/>
                  <a:pt x="12" y="347"/>
                  <a:pt x="26" y="347"/>
                </a:cubicBezTo>
                <a:cubicBezTo>
                  <a:pt x="41" y="347"/>
                  <a:pt x="53" y="335"/>
                  <a:pt x="53" y="320"/>
                </a:cubicBezTo>
                <a:cubicBezTo>
                  <a:pt x="53" y="318"/>
                  <a:pt x="53" y="317"/>
                  <a:pt x="52" y="315"/>
                </a:cubicBezTo>
                <a:cubicBezTo>
                  <a:pt x="57" y="311"/>
                  <a:pt x="57" y="311"/>
                  <a:pt x="57" y="311"/>
                </a:cubicBezTo>
                <a:cubicBezTo>
                  <a:pt x="121" y="355"/>
                  <a:pt x="192" y="360"/>
                  <a:pt x="268" y="315"/>
                </a:cubicBezTo>
                <a:cubicBezTo>
                  <a:pt x="299" y="346"/>
                  <a:pt x="299" y="346"/>
                  <a:pt x="299" y="346"/>
                </a:cubicBezTo>
                <a:cubicBezTo>
                  <a:pt x="342" y="304"/>
                  <a:pt x="342" y="304"/>
                  <a:pt x="342" y="304"/>
                </a:cubicBezTo>
                <a:cubicBezTo>
                  <a:pt x="311" y="272"/>
                  <a:pt x="311" y="272"/>
                  <a:pt x="311" y="272"/>
                </a:cubicBezTo>
                <a:cubicBezTo>
                  <a:pt x="402" y="135"/>
                  <a:pt x="280" y="0"/>
                  <a:pt x="171" y="4"/>
                </a:cubicBezTo>
              </a:path>
            </a:pathLst>
          </a:custGeom>
          <a:solidFill>
            <a:schemeClr val="accent1"/>
          </a:solidFill>
          <a:ln w="9525">
            <a:noFill/>
          </a:ln>
        </p:spPr>
        <p:txBody>
          <a:bodyPr/>
          <a:lstStyle/>
          <a:p>
            <a:endParaRPr lang="zh-CN" altLang="en-US"/>
          </a:p>
        </p:txBody>
      </p:sp>
      <p:sp>
        <p:nvSpPr>
          <p:cNvPr id="201" name="îṣ1ïḓè"/>
          <p:cNvSpPr/>
          <p:nvPr/>
        </p:nvSpPr>
        <p:spPr>
          <a:xfrm>
            <a:off x="0" y="5938838"/>
            <a:ext cx="1123950" cy="919163"/>
          </a:xfrm>
          <a:custGeom>
            <a:avLst/>
            <a:gdLst/>
            <a:ahLst/>
            <a:cxnLst/>
            <a:rect l="0" t="0" r="0" b="0"/>
            <a:pathLst>
              <a:path w="120000" h="120000" extrusionOk="0">
                <a:moveTo>
                  <a:pt x="82815" y="119814"/>
                </a:moveTo>
                <a:cubicBezTo>
                  <a:pt x="81876" y="119814"/>
                  <a:pt x="81876" y="119814"/>
                  <a:pt x="81876" y="119814"/>
                </a:cubicBezTo>
                <a:cubicBezTo>
                  <a:pt x="82463" y="119814"/>
                  <a:pt x="82815" y="119814"/>
                  <a:pt x="82815" y="119814"/>
                </a:cubicBezTo>
                <a:close/>
                <a:moveTo>
                  <a:pt x="49501" y="120000"/>
                </a:moveTo>
                <a:cubicBezTo>
                  <a:pt x="49501" y="120000"/>
                  <a:pt x="49501" y="119907"/>
                  <a:pt x="49618" y="119814"/>
                </a:cubicBezTo>
                <a:cubicBezTo>
                  <a:pt x="49501" y="119814"/>
                  <a:pt x="49501" y="119814"/>
                  <a:pt x="49501" y="119814"/>
                </a:cubicBezTo>
                <a:lnTo>
                  <a:pt x="49501" y="120000"/>
                </a:lnTo>
                <a:close/>
                <a:moveTo>
                  <a:pt x="107800" y="68438"/>
                </a:moveTo>
                <a:cubicBezTo>
                  <a:pt x="107800" y="68438"/>
                  <a:pt x="106041" y="64080"/>
                  <a:pt x="101583" y="65564"/>
                </a:cubicBezTo>
                <a:cubicBezTo>
                  <a:pt x="101231" y="63060"/>
                  <a:pt x="97126" y="63338"/>
                  <a:pt x="97126" y="63338"/>
                </a:cubicBezTo>
                <a:cubicBezTo>
                  <a:pt x="97126" y="63338"/>
                  <a:pt x="96774" y="57774"/>
                  <a:pt x="91730" y="58145"/>
                </a:cubicBezTo>
                <a:cubicBezTo>
                  <a:pt x="86686" y="58516"/>
                  <a:pt x="84340" y="61391"/>
                  <a:pt x="84340" y="61391"/>
                </a:cubicBezTo>
                <a:cubicBezTo>
                  <a:pt x="84340" y="61391"/>
                  <a:pt x="79413" y="61669"/>
                  <a:pt x="80000" y="65471"/>
                </a:cubicBezTo>
                <a:cubicBezTo>
                  <a:pt x="77419" y="65842"/>
                  <a:pt x="76832" y="67789"/>
                  <a:pt x="76832" y="67789"/>
                </a:cubicBezTo>
                <a:cubicBezTo>
                  <a:pt x="76832" y="67789"/>
                  <a:pt x="71319" y="67697"/>
                  <a:pt x="71085" y="72519"/>
                </a:cubicBezTo>
                <a:cubicBezTo>
                  <a:pt x="70850" y="77248"/>
                  <a:pt x="75659" y="81421"/>
                  <a:pt x="81173" y="78361"/>
                </a:cubicBezTo>
                <a:cubicBezTo>
                  <a:pt x="81173" y="78361"/>
                  <a:pt x="82463" y="80772"/>
                  <a:pt x="84222" y="80958"/>
                </a:cubicBezTo>
                <a:cubicBezTo>
                  <a:pt x="84222" y="80958"/>
                  <a:pt x="84340" y="85687"/>
                  <a:pt x="80234" y="88098"/>
                </a:cubicBezTo>
                <a:cubicBezTo>
                  <a:pt x="76246" y="90510"/>
                  <a:pt x="68621" y="92828"/>
                  <a:pt x="68621" y="92828"/>
                </a:cubicBezTo>
                <a:cubicBezTo>
                  <a:pt x="68621" y="92828"/>
                  <a:pt x="66862" y="82534"/>
                  <a:pt x="64164" y="75486"/>
                </a:cubicBezTo>
                <a:cubicBezTo>
                  <a:pt x="61583" y="68438"/>
                  <a:pt x="62404" y="59721"/>
                  <a:pt x="62404" y="59721"/>
                </a:cubicBezTo>
                <a:cubicBezTo>
                  <a:pt x="62404" y="59721"/>
                  <a:pt x="65571" y="59907"/>
                  <a:pt x="68152" y="58516"/>
                </a:cubicBezTo>
                <a:cubicBezTo>
                  <a:pt x="70615" y="57032"/>
                  <a:pt x="80821" y="65285"/>
                  <a:pt x="89149" y="52117"/>
                </a:cubicBezTo>
                <a:cubicBezTo>
                  <a:pt x="89149" y="52117"/>
                  <a:pt x="104868" y="55548"/>
                  <a:pt x="112492" y="44327"/>
                </a:cubicBezTo>
                <a:cubicBezTo>
                  <a:pt x="120000" y="33106"/>
                  <a:pt x="103460" y="25687"/>
                  <a:pt x="97947" y="26893"/>
                </a:cubicBezTo>
                <a:cubicBezTo>
                  <a:pt x="97947" y="26893"/>
                  <a:pt x="96070" y="16321"/>
                  <a:pt x="81173" y="18639"/>
                </a:cubicBezTo>
                <a:cubicBezTo>
                  <a:pt x="81173" y="18639"/>
                  <a:pt x="79882" y="12426"/>
                  <a:pt x="72023" y="12797"/>
                </a:cubicBezTo>
                <a:cubicBezTo>
                  <a:pt x="72023" y="12797"/>
                  <a:pt x="70146" y="741"/>
                  <a:pt x="55718" y="185"/>
                </a:cubicBezTo>
                <a:cubicBezTo>
                  <a:pt x="44340" y="0"/>
                  <a:pt x="39765" y="8253"/>
                  <a:pt x="39765" y="8253"/>
                </a:cubicBezTo>
                <a:cubicBezTo>
                  <a:pt x="39765" y="8253"/>
                  <a:pt x="28387" y="7047"/>
                  <a:pt x="28269" y="18547"/>
                </a:cubicBezTo>
                <a:cubicBezTo>
                  <a:pt x="28269" y="18547"/>
                  <a:pt x="21348" y="19752"/>
                  <a:pt x="18885" y="23740"/>
                </a:cubicBezTo>
                <a:cubicBezTo>
                  <a:pt x="16539" y="25038"/>
                  <a:pt x="5043" y="24204"/>
                  <a:pt x="7155" y="34312"/>
                </a:cubicBezTo>
                <a:cubicBezTo>
                  <a:pt x="7155" y="34312"/>
                  <a:pt x="0" y="44327"/>
                  <a:pt x="10322" y="51561"/>
                </a:cubicBezTo>
                <a:cubicBezTo>
                  <a:pt x="18533" y="56383"/>
                  <a:pt x="30146" y="51746"/>
                  <a:pt x="30146" y="51746"/>
                </a:cubicBezTo>
                <a:cubicBezTo>
                  <a:pt x="30146" y="51746"/>
                  <a:pt x="34838" y="57681"/>
                  <a:pt x="43167" y="59165"/>
                </a:cubicBezTo>
                <a:cubicBezTo>
                  <a:pt x="43167" y="59165"/>
                  <a:pt x="49501" y="70942"/>
                  <a:pt x="54897" y="77897"/>
                </a:cubicBezTo>
                <a:cubicBezTo>
                  <a:pt x="56304" y="79289"/>
                  <a:pt x="61348" y="89119"/>
                  <a:pt x="59237" y="101545"/>
                </a:cubicBezTo>
                <a:cubicBezTo>
                  <a:pt x="57126" y="112766"/>
                  <a:pt x="50791" y="118794"/>
                  <a:pt x="49618" y="119814"/>
                </a:cubicBezTo>
                <a:cubicBezTo>
                  <a:pt x="81876" y="119814"/>
                  <a:pt x="81876" y="119814"/>
                  <a:pt x="81876" y="119814"/>
                </a:cubicBezTo>
                <a:cubicBezTo>
                  <a:pt x="79765" y="119814"/>
                  <a:pt x="74486" y="119536"/>
                  <a:pt x="72375" y="117959"/>
                </a:cubicBezTo>
                <a:cubicBezTo>
                  <a:pt x="69560" y="115919"/>
                  <a:pt x="70850" y="113693"/>
                  <a:pt x="70029" y="108593"/>
                </a:cubicBezTo>
                <a:cubicBezTo>
                  <a:pt x="69325" y="103585"/>
                  <a:pt x="69560" y="96074"/>
                  <a:pt x="69560" y="96074"/>
                </a:cubicBezTo>
                <a:cubicBezTo>
                  <a:pt x="69560" y="96074"/>
                  <a:pt x="88211" y="87449"/>
                  <a:pt x="90791" y="82071"/>
                </a:cubicBezTo>
                <a:cubicBezTo>
                  <a:pt x="92785" y="82627"/>
                  <a:pt x="105102" y="81978"/>
                  <a:pt x="104985" y="78732"/>
                </a:cubicBezTo>
                <a:cubicBezTo>
                  <a:pt x="107214" y="79567"/>
                  <a:pt x="114838" y="77712"/>
                  <a:pt x="113900" y="72797"/>
                </a:cubicBezTo>
                <a:cubicBezTo>
                  <a:pt x="112844" y="68809"/>
                  <a:pt x="107800" y="68438"/>
                  <a:pt x="107800" y="68438"/>
                </a:cubicBezTo>
                <a:close/>
                <a:moveTo>
                  <a:pt x="49149" y="61020"/>
                </a:moveTo>
                <a:cubicBezTo>
                  <a:pt x="56656" y="60927"/>
                  <a:pt x="56656" y="60927"/>
                  <a:pt x="56656" y="60927"/>
                </a:cubicBezTo>
                <a:cubicBezTo>
                  <a:pt x="56070" y="65100"/>
                  <a:pt x="57126" y="72519"/>
                  <a:pt x="57126" y="72519"/>
                </a:cubicBezTo>
                <a:cubicBezTo>
                  <a:pt x="51378" y="67418"/>
                  <a:pt x="49149" y="61020"/>
                  <a:pt x="49149" y="61020"/>
                </a:cubicBezTo>
                <a:close/>
                <a:moveTo>
                  <a:pt x="85278" y="85131"/>
                </a:moveTo>
                <a:cubicBezTo>
                  <a:pt x="85278" y="85131"/>
                  <a:pt x="86568" y="83276"/>
                  <a:pt x="86217" y="81607"/>
                </a:cubicBezTo>
                <a:cubicBezTo>
                  <a:pt x="86217" y="81607"/>
                  <a:pt x="88093" y="81700"/>
                  <a:pt x="89032" y="81792"/>
                </a:cubicBezTo>
                <a:cubicBezTo>
                  <a:pt x="89032" y="81792"/>
                  <a:pt x="87272" y="83740"/>
                  <a:pt x="85278" y="85131"/>
                </a:cubicBezTo>
                <a:close/>
              </a:path>
            </a:pathLst>
          </a:custGeom>
          <a:solidFill>
            <a:srgbClr val="C12D0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3" name="ïṩḻîḍê"/>
          <p:cNvGrpSpPr/>
          <p:nvPr/>
        </p:nvGrpSpPr>
        <p:grpSpPr>
          <a:xfrm>
            <a:off x="1649080" y="6208211"/>
            <a:ext cx="7285600" cy="649790"/>
            <a:chOff x="-253997" y="7530814"/>
            <a:chExt cx="18611849" cy="2797179"/>
          </a:xfrm>
          <a:solidFill>
            <a:schemeClr val="bg1">
              <a:lumMod val="85000"/>
            </a:schemeClr>
          </a:solidFill>
        </p:grpSpPr>
        <p:sp>
          <p:nvSpPr>
            <p:cNvPr id="204" name="ïşḷîḓè"/>
            <p:cNvSpPr/>
            <p:nvPr/>
          </p:nvSpPr>
          <p:spPr>
            <a:xfrm>
              <a:off x="9681707" y="9350089"/>
              <a:ext cx="771524" cy="977898"/>
            </a:xfrm>
            <a:custGeom>
              <a:avLst/>
              <a:gdLst/>
              <a:ahLst/>
              <a:cxnLst/>
              <a:rect l="0" t="0" r="0" b="0"/>
              <a:pathLst>
                <a:path w="120000" h="120000" extrusionOk="0">
                  <a:moveTo>
                    <a:pt x="70447" y="119527"/>
                  </a:moveTo>
                  <a:cubicBezTo>
                    <a:pt x="70447" y="119527"/>
                    <a:pt x="70447" y="119527"/>
                    <a:pt x="70447" y="119527"/>
                  </a:cubicBezTo>
                  <a:cubicBezTo>
                    <a:pt x="70447" y="120000"/>
                    <a:pt x="70447" y="120000"/>
                    <a:pt x="70447" y="120000"/>
                  </a:cubicBezTo>
                  <a:lnTo>
                    <a:pt x="70447" y="119527"/>
                  </a:lnTo>
                  <a:close/>
                  <a:moveTo>
                    <a:pt x="38208" y="119527"/>
                  </a:moveTo>
                  <a:cubicBezTo>
                    <a:pt x="37611" y="119527"/>
                    <a:pt x="37611" y="119527"/>
                    <a:pt x="37611" y="119527"/>
                  </a:cubicBezTo>
                  <a:cubicBezTo>
                    <a:pt x="37611" y="119527"/>
                    <a:pt x="37611" y="119527"/>
                    <a:pt x="38208" y="119527"/>
                  </a:cubicBezTo>
                  <a:close/>
                  <a:moveTo>
                    <a:pt x="112835" y="34488"/>
                  </a:moveTo>
                  <a:cubicBezTo>
                    <a:pt x="114626" y="24094"/>
                    <a:pt x="103283" y="25039"/>
                    <a:pt x="100895" y="23622"/>
                  </a:cubicBezTo>
                  <a:cubicBezTo>
                    <a:pt x="98507" y="19842"/>
                    <a:pt x="91940" y="18425"/>
                    <a:pt x="91940" y="18425"/>
                  </a:cubicBezTo>
                  <a:cubicBezTo>
                    <a:pt x="91343" y="7086"/>
                    <a:pt x="80000" y="8503"/>
                    <a:pt x="80000" y="8503"/>
                  </a:cubicBezTo>
                  <a:cubicBezTo>
                    <a:pt x="80000" y="8503"/>
                    <a:pt x="75820" y="0"/>
                    <a:pt x="64477" y="472"/>
                  </a:cubicBezTo>
                  <a:cubicBezTo>
                    <a:pt x="50149" y="944"/>
                    <a:pt x="48358" y="12755"/>
                    <a:pt x="48358" y="12755"/>
                  </a:cubicBezTo>
                  <a:cubicBezTo>
                    <a:pt x="40000" y="12755"/>
                    <a:pt x="38805" y="18897"/>
                    <a:pt x="38805" y="18897"/>
                  </a:cubicBezTo>
                  <a:cubicBezTo>
                    <a:pt x="23880" y="16535"/>
                    <a:pt x="22089" y="26929"/>
                    <a:pt x="22089" y="26929"/>
                  </a:cubicBezTo>
                  <a:cubicBezTo>
                    <a:pt x="16716" y="25511"/>
                    <a:pt x="0" y="33070"/>
                    <a:pt x="7761" y="44409"/>
                  </a:cubicBezTo>
                  <a:cubicBezTo>
                    <a:pt x="15522" y="55748"/>
                    <a:pt x="31044" y="51968"/>
                    <a:pt x="31044" y="51968"/>
                  </a:cubicBezTo>
                  <a:cubicBezTo>
                    <a:pt x="39402" y="65196"/>
                    <a:pt x="49552" y="57165"/>
                    <a:pt x="51940" y="58582"/>
                  </a:cubicBezTo>
                  <a:cubicBezTo>
                    <a:pt x="54328" y="60000"/>
                    <a:pt x="57313" y="59527"/>
                    <a:pt x="57313" y="59527"/>
                  </a:cubicBezTo>
                  <a:cubicBezTo>
                    <a:pt x="57313" y="59527"/>
                    <a:pt x="58507" y="68503"/>
                    <a:pt x="56119" y="75590"/>
                  </a:cubicBezTo>
                  <a:cubicBezTo>
                    <a:pt x="53134" y="82677"/>
                    <a:pt x="51343" y="93070"/>
                    <a:pt x="51343" y="93070"/>
                  </a:cubicBezTo>
                  <a:cubicBezTo>
                    <a:pt x="51343" y="93070"/>
                    <a:pt x="43582" y="90708"/>
                    <a:pt x="40000" y="87874"/>
                  </a:cubicBezTo>
                  <a:cubicBezTo>
                    <a:pt x="35820" y="85511"/>
                    <a:pt x="35820" y="80787"/>
                    <a:pt x="35820" y="80787"/>
                  </a:cubicBezTo>
                  <a:cubicBezTo>
                    <a:pt x="37611" y="80787"/>
                    <a:pt x="38805" y="78425"/>
                    <a:pt x="38805" y="78425"/>
                  </a:cubicBezTo>
                  <a:cubicBezTo>
                    <a:pt x="44179" y="81259"/>
                    <a:pt x="49552" y="77007"/>
                    <a:pt x="48955" y="72283"/>
                  </a:cubicBezTo>
                  <a:cubicBezTo>
                    <a:pt x="48955" y="67559"/>
                    <a:pt x="42985" y="68031"/>
                    <a:pt x="42985" y="68031"/>
                  </a:cubicBezTo>
                  <a:cubicBezTo>
                    <a:pt x="42985" y="68031"/>
                    <a:pt x="42985" y="65669"/>
                    <a:pt x="40000" y="65669"/>
                  </a:cubicBezTo>
                  <a:cubicBezTo>
                    <a:pt x="40597" y="61889"/>
                    <a:pt x="35820" y="61417"/>
                    <a:pt x="35820" y="61417"/>
                  </a:cubicBezTo>
                  <a:cubicBezTo>
                    <a:pt x="35820" y="61417"/>
                    <a:pt x="33432" y="58582"/>
                    <a:pt x="28059" y="58110"/>
                  </a:cubicBezTo>
                  <a:cubicBezTo>
                    <a:pt x="23283" y="57637"/>
                    <a:pt x="23283" y="63307"/>
                    <a:pt x="23283" y="63307"/>
                  </a:cubicBezTo>
                  <a:cubicBezTo>
                    <a:pt x="23283" y="63307"/>
                    <a:pt x="19104" y="62834"/>
                    <a:pt x="18507" y="65669"/>
                  </a:cubicBezTo>
                  <a:cubicBezTo>
                    <a:pt x="14328"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2238" y="87401"/>
                    <a:pt x="50746" y="95905"/>
                    <a:pt x="50746" y="95905"/>
                  </a:cubicBezTo>
                  <a:cubicBezTo>
                    <a:pt x="50746" y="95905"/>
                    <a:pt x="50746" y="103464"/>
                    <a:pt x="50149" y="108661"/>
                  </a:cubicBezTo>
                  <a:cubicBezTo>
                    <a:pt x="48955" y="113385"/>
                    <a:pt x="50746"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5373" y="57637"/>
                    <a:pt x="89552" y="51968"/>
                    <a:pt x="89552" y="51968"/>
                  </a:cubicBezTo>
                  <a:cubicBezTo>
                    <a:pt x="89552" y="51968"/>
                    <a:pt x="101492" y="56220"/>
                    <a:pt x="109253" y="51496"/>
                  </a:cubicBezTo>
                  <a:cubicBezTo>
                    <a:pt x="120000" y="44409"/>
                    <a:pt x="112835" y="34488"/>
                    <a:pt x="112835" y="34488"/>
                  </a:cubicBezTo>
                  <a:close/>
                  <a:moveTo>
                    <a:pt x="31044" y="81732"/>
                  </a:moveTo>
                  <a:cubicBezTo>
                    <a:pt x="32238"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1044" y="60944"/>
                    <a:pt x="71044" y="60944"/>
                    <a:pt x="71044" y="60944"/>
                  </a:cubicBezTo>
                  <a:cubicBezTo>
                    <a:pt x="71044"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 name="íṡľïdè"/>
            <p:cNvGrpSpPr/>
            <p:nvPr/>
          </p:nvGrpSpPr>
          <p:grpSpPr>
            <a:xfrm>
              <a:off x="-253997" y="7530814"/>
              <a:ext cx="18611849" cy="2797179"/>
              <a:chOff x="-253997" y="7530814"/>
              <a:chExt cx="18611849" cy="2797179"/>
            </a:xfrm>
            <a:grpFill/>
          </p:grpSpPr>
          <p:grpSp>
            <p:nvGrpSpPr>
              <p:cNvPr id="206" name="iṡ1idê"/>
              <p:cNvGrpSpPr/>
              <p:nvPr/>
            </p:nvGrpSpPr>
            <p:grpSpPr>
              <a:xfrm>
                <a:off x="-253997" y="7530814"/>
                <a:ext cx="18611849" cy="2797179"/>
                <a:chOff x="-253997" y="7530814"/>
                <a:chExt cx="18611849" cy="2797179"/>
              </a:xfrm>
              <a:grpFill/>
            </p:grpSpPr>
            <p:sp>
              <p:nvSpPr>
                <p:cNvPr id="208" name="ísļíḋê"/>
                <p:cNvSpPr/>
                <p:nvPr/>
              </p:nvSpPr>
              <p:spPr>
                <a:xfrm>
                  <a:off x="2784021" y="9111967"/>
                  <a:ext cx="962026" cy="1216026"/>
                </a:xfrm>
                <a:custGeom>
                  <a:avLst/>
                  <a:gdLst/>
                  <a:ahLst/>
                  <a:cxnLst/>
                  <a:rect l="0" t="0" r="0" b="0"/>
                  <a:pathLst>
                    <a:path w="120000" h="120000" extrusionOk="0">
                      <a:moveTo>
                        <a:pt x="70560" y="119620"/>
                      </a:moveTo>
                      <a:cubicBezTo>
                        <a:pt x="70080" y="119620"/>
                        <a:pt x="70080" y="119620"/>
                        <a:pt x="70080" y="119620"/>
                      </a:cubicBezTo>
                      <a:cubicBezTo>
                        <a:pt x="70080" y="120000"/>
                        <a:pt x="70560" y="120000"/>
                        <a:pt x="70560" y="120000"/>
                      </a:cubicBezTo>
                      <a:lnTo>
                        <a:pt x="70560" y="119620"/>
                      </a:lnTo>
                      <a:close/>
                      <a:moveTo>
                        <a:pt x="37920" y="119620"/>
                      </a:moveTo>
                      <a:cubicBezTo>
                        <a:pt x="36960" y="119620"/>
                        <a:pt x="36960" y="119620"/>
                        <a:pt x="36960" y="119620"/>
                      </a:cubicBezTo>
                      <a:cubicBezTo>
                        <a:pt x="3696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320" y="25822"/>
                        <a:pt x="0" y="33037"/>
                        <a:pt x="7680" y="44430"/>
                      </a:cubicBezTo>
                      <a:cubicBezTo>
                        <a:pt x="14880" y="55443"/>
                        <a:pt x="30720" y="52025"/>
                        <a:pt x="30720" y="52025"/>
                      </a:cubicBezTo>
                      <a:cubicBezTo>
                        <a:pt x="38880" y="65316"/>
                        <a:pt x="49440" y="56962"/>
                        <a:pt x="51840" y="58481"/>
                      </a:cubicBezTo>
                      <a:cubicBezTo>
                        <a:pt x="54240" y="60000"/>
                        <a:pt x="57600" y="59620"/>
                        <a:pt x="57600" y="59620"/>
                      </a:cubicBezTo>
                      <a:cubicBezTo>
                        <a:pt x="57600" y="59620"/>
                        <a:pt x="58080" y="68354"/>
                        <a:pt x="55680" y="75569"/>
                      </a:cubicBezTo>
                      <a:cubicBezTo>
                        <a:pt x="53280" y="82405"/>
                        <a:pt x="51360" y="93037"/>
                        <a:pt x="51360" y="93037"/>
                      </a:cubicBezTo>
                      <a:cubicBezTo>
                        <a:pt x="51360" y="93037"/>
                        <a:pt x="43680" y="90379"/>
                        <a:pt x="39840" y="88101"/>
                      </a:cubicBezTo>
                      <a:cubicBezTo>
                        <a:pt x="35520" y="85822"/>
                        <a:pt x="35520" y="80886"/>
                        <a:pt x="3552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32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000" y="68354"/>
                        <a:pt x="12000" y="68354"/>
                      </a:cubicBezTo>
                      <a:cubicBezTo>
                        <a:pt x="1200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40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360" y="79367"/>
                        <a:pt x="64800" y="77848"/>
                      </a:cubicBezTo>
                      <a:cubicBezTo>
                        <a:pt x="7008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0720" y="81645"/>
                      </a:moveTo>
                      <a:cubicBezTo>
                        <a:pt x="31680" y="81645"/>
                        <a:pt x="33600" y="81645"/>
                        <a:pt x="33600" y="81645"/>
                      </a:cubicBezTo>
                      <a:cubicBezTo>
                        <a:pt x="33600" y="83164"/>
                        <a:pt x="34560" y="85063"/>
                        <a:pt x="34560" y="85063"/>
                      </a:cubicBezTo>
                      <a:cubicBezTo>
                        <a:pt x="32640" y="83544"/>
                        <a:pt x="30720" y="81645"/>
                        <a:pt x="3072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9" name="iṧ1íďé"/>
                <p:cNvGrpSpPr/>
                <p:nvPr/>
              </p:nvGrpSpPr>
              <p:grpSpPr>
                <a:xfrm>
                  <a:off x="-253997" y="7530814"/>
                  <a:ext cx="18611849" cy="2797179"/>
                  <a:chOff x="-253997" y="7530814"/>
                  <a:chExt cx="18611849" cy="2797179"/>
                </a:xfrm>
                <a:grpFill/>
              </p:grpSpPr>
              <p:grpSp>
                <p:nvGrpSpPr>
                  <p:cNvPr id="210" name="iṥḻíḑê"/>
                  <p:cNvGrpSpPr/>
                  <p:nvPr/>
                </p:nvGrpSpPr>
                <p:grpSpPr>
                  <a:xfrm>
                    <a:off x="-253997" y="7530814"/>
                    <a:ext cx="18611849" cy="2797179"/>
                    <a:chOff x="-152397" y="7530814"/>
                    <a:chExt cx="18611849" cy="2797179"/>
                  </a:xfrm>
                  <a:grpFill/>
                </p:grpSpPr>
                <p:sp>
                  <p:nvSpPr>
                    <p:cNvPr id="214" name="isḻîḋê"/>
                    <p:cNvSpPr/>
                    <p:nvPr/>
                  </p:nvSpPr>
                  <p:spPr>
                    <a:xfrm>
                      <a:off x="10394950" y="9111967"/>
                      <a:ext cx="962026" cy="1216026"/>
                    </a:xfrm>
                    <a:custGeom>
                      <a:avLst/>
                      <a:gdLst/>
                      <a:ahLst/>
                      <a:cxnLst/>
                      <a:rect l="0" t="0" r="0" b="0"/>
                      <a:pathLst>
                        <a:path w="120000" h="120000" extrusionOk="0">
                          <a:moveTo>
                            <a:pt x="70560" y="119620"/>
                          </a:moveTo>
                          <a:cubicBezTo>
                            <a:pt x="70080" y="119620"/>
                            <a:pt x="70080" y="119620"/>
                            <a:pt x="70080" y="119620"/>
                          </a:cubicBezTo>
                          <a:cubicBezTo>
                            <a:pt x="70560" y="120000"/>
                            <a:pt x="70560" y="120000"/>
                            <a:pt x="70560" y="120000"/>
                          </a:cubicBezTo>
                          <a:lnTo>
                            <a:pt x="70560" y="119620"/>
                          </a:lnTo>
                          <a:close/>
                          <a:moveTo>
                            <a:pt x="37920" y="119620"/>
                          </a:moveTo>
                          <a:cubicBezTo>
                            <a:pt x="37440" y="119620"/>
                            <a:pt x="37440" y="119620"/>
                            <a:pt x="37440" y="119620"/>
                          </a:cubicBezTo>
                          <a:cubicBezTo>
                            <a:pt x="37440" y="119620"/>
                            <a:pt x="37440" y="119620"/>
                            <a:pt x="37920" y="119620"/>
                          </a:cubicBezTo>
                          <a:close/>
                          <a:moveTo>
                            <a:pt x="112800" y="34556"/>
                          </a:moveTo>
                          <a:cubicBezTo>
                            <a:pt x="114720" y="24303"/>
                            <a:pt x="103200" y="25063"/>
                            <a:pt x="100800" y="23924"/>
                          </a:cubicBezTo>
                          <a:cubicBezTo>
                            <a:pt x="98400" y="19746"/>
                            <a:pt x="91680" y="18607"/>
                            <a:pt x="91680" y="18607"/>
                          </a:cubicBezTo>
                          <a:cubicBezTo>
                            <a:pt x="91680" y="7215"/>
                            <a:pt x="80160" y="8354"/>
                            <a:pt x="80160" y="8354"/>
                          </a:cubicBezTo>
                          <a:cubicBezTo>
                            <a:pt x="80160" y="8354"/>
                            <a:pt x="75360" y="0"/>
                            <a:pt x="64320" y="379"/>
                          </a:cubicBezTo>
                          <a:cubicBezTo>
                            <a:pt x="49920" y="759"/>
                            <a:pt x="48000" y="12911"/>
                            <a:pt x="48000" y="12911"/>
                          </a:cubicBezTo>
                          <a:cubicBezTo>
                            <a:pt x="39840" y="12531"/>
                            <a:pt x="38880" y="18607"/>
                            <a:pt x="38880" y="18607"/>
                          </a:cubicBezTo>
                          <a:cubicBezTo>
                            <a:pt x="24000" y="16329"/>
                            <a:pt x="22080" y="26962"/>
                            <a:pt x="22080" y="26962"/>
                          </a:cubicBezTo>
                          <a:cubicBezTo>
                            <a:pt x="16800" y="25822"/>
                            <a:pt x="0" y="33037"/>
                            <a:pt x="7680" y="44430"/>
                          </a:cubicBezTo>
                          <a:cubicBezTo>
                            <a:pt x="15360" y="55443"/>
                            <a:pt x="30720" y="52025"/>
                            <a:pt x="30720" y="52025"/>
                          </a:cubicBezTo>
                          <a:cubicBezTo>
                            <a:pt x="39360" y="65316"/>
                            <a:pt x="49440" y="56962"/>
                            <a:pt x="51840" y="58481"/>
                          </a:cubicBezTo>
                          <a:cubicBezTo>
                            <a:pt x="54240" y="60000"/>
                            <a:pt x="57600" y="59620"/>
                            <a:pt x="57600" y="59620"/>
                          </a:cubicBezTo>
                          <a:cubicBezTo>
                            <a:pt x="57600" y="59620"/>
                            <a:pt x="58560" y="68354"/>
                            <a:pt x="55680" y="75569"/>
                          </a:cubicBezTo>
                          <a:cubicBezTo>
                            <a:pt x="53280" y="82405"/>
                            <a:pt x="51360" y="93037"/>
                            <a:pt x="51360" y="93037"/>
                          </a:cubicBezTo>
                          <a:cubicBezTo>
                            <a:pt x="51360" y="93037"/>
                            <a:pt x="43680" y="90379"/>
                            <a:pt x="39840" y="88101"/>
                          </a:cubicBezTo>
                          <a:cubicBezTo>
                            <a:pt x="35520" y="85822"/>
                            <a:pt x="36000" y="80886"/>
                            <a:pt x="36000" y="80886"/>
                          </a:cubicBezTo>
                          <a:cubicBezTo>
                            <a:pt x="37440" y="80886"/>
                            <a:pt x="38880" y="78227"/>
                            <a:pt x="38880" y="78227"/>
                          </a:cubicBezTo>
                          <a:cubicBezTo>
                            <a:pt x="44160" y="81265"/>
                            <a:pt x="48960" y="77088"/>
                            <a:pt x="48960" y="72531"/>
                          </a:cubicBezTo>
                          <a:cubicBezTo>
                            <a:pt x="48480" y="67594"/>
                            <a:pt x="43200" y="67974"/>
                            <a:pt x="43200" y="67974"/>
                          </a:cubicBezTo>
                          <a:cubicBezTo>
                            <a:pt x="43200" y="67974"/>
                            <a:pt x="42720" y="66075"/>
                            <a:pt x="39840" y="65316"/>
                          </a:cubicBezTo>
                          <a:cubicBezTo>
                            <a:pt x="40800" y="61518"/>
                            <a:pt x="35520" y="61518"/>
                            <a:pt x="35520" y="61518"/>
                          </a:cubicBezTo>
                          <a:cubicBezTo>
                            <a:pt x="35520" y="61518"/>
                            <a:pt x="33120" y="58481"/>
                            <a:pt x="28320" y="58101"/>
                          </a:cubicBezTo>
                          <a:cubicBezTo>
                            <a:pt x="23040" y="57721"/>
                            <a:pt x="23040" y="63417"/>
                            <a:pt x="23040" y="63417"/>
                          </a:cubicBezTo>
                          <a:cubicBezTo>
                            <a:pt x="23040" y="63417"/>
                            <a:pt x="18720" y="63037"/>
                            <a:pt x="18240" y="65696"/>
                          </a:cubicBezTo>
                          <a:cubicBezTo>
                            <a:pt x="13920" y="64177"/>
                            <a:pt x="12480" y="68354"/>
                            <a:pt x="12480" y="68354"/>
                          </a:cubicBezTo>
                          <a:cubicBezTo>
                            <a:pt x="12480" y="68354"/>
                            <a:pt x="7200" y="68734"/>
                            <a:pt x="6240" y="72911"/>
                          </a:cubicBezTo>
                          <a:cubicBezTo>
                            <a:pt x="5280" y="77848"/>
                            <a:pt x="12960" y="79367"/>
                            <a:pt x="14880" y="78607"/>
                          </a:cubicBezTo>
                          <a:cubicBezTo>
                            <a:pt x="14880" y="82025"/>
                            <a:pt x="27360" y="82784"/>
                            <a:pt x="29280" y="82025"/>
                          </a:cubicBezTo>
                          <a:cubicBezTo>
                            <a:pt x="31680" y="87341"/>
                            <a:pt x="50400" y="96075"/>
                            <a:pt x="50400" y="96075"/>
                          </a:cubicBezTo>
                          <a:cubicBezTo>
                            <a:pt x="50400" y="96075"/>
                            <a:pt x="50880" y="103670"/>
                            <a:pt x="49920" y="108607"/>
                          </a:cubicBezTo>
                          <a:cubicBezTo>
                            <a:pt x="48960" y="113544"/>
                            <a:pt x="50400" y="115822"/>
                            <a:pt x="47520" y="117721"/>
                          </a:cubicBezTo>
                          <a:cubicBezTo>
                            <a:pt x="45600" y="119620"/>
                            <a:pt x="40320" y="119620"/>
                            <a:pt x="37920" y="119620"/>
                          </a:cubicBezTo>
                          <a:cubicBezTo>
                            <a:pt x="70080" y="119620"/>
                            <a:pt x="70080" y="119620"/>
                            <a:pt x="70080" y="119620"/>
                          </a:cubicBezTo>
                          <a:cubicBezTo>
                            <a:pt x="69120" y="118860"/>
                            <a:pt x="62880" y="112784"/>
                            <a:pt x="60480" y="101392"/>
                          </a:cubicBezTo>
                          <a:cubicBezTo>
                            <a:pt x="58560" y="89240"/>
                            <a:pt x="63840" y="79367"/>
                            <a:pt x="64800" y="77848"/>
                          </a:cubicBezTo>
                          <a:cubicBezTo>
                            <a:pt x="70560" y="71012"/>
                            <a:pt x="76800" y="59240"/>
                            <a:pt x="76800" y="59240"/>
                          </a:cubicBezTo>
                          <a:cubicBezTo>
                            <a:pt x="84960" y="57721"/>
                            <a:pt x="89760" y="51645"/>
                            <a:pt x="89760" y="51645"/>
                          </a:cubicBezTo>
                          <a:cubicBezTo>
                            <a:pt x="89760" y="51645"/>
                            <a:pt x="101280" y="56582"/>
                            <a:pt x="109440" y="51645"/>
                          </a:cubicBezTo>
                          <a:cubicBezTo>
                            <a:pt x="120000" y="44430"/>
                            <a:pt x="112800" y="34556"/>
                            <a:pt x="112800" y="34556"/>
                          </a:cubicBezTo>
                          <a:close/>
                          <a:moveTo>
                            <a:pt x="31200" y="81645"/>
                          </a:moveTo>
                          <a:cubicBezTo>
                            <a:pt x="32160" y="81645"/>
                            <a:pt x="34080" y="81645"/>
                            <a:pt x="34080" y="81645"/>
                          </a:cubicBezTo>
                          <a:cubicBezTo>
                            <a:pt x="33600" y="83164"/>
                            <a:pt x="34560" y="85063"/>
                            <a:pt x="34560" y="85063"/>
                          </a:cubicBezTo>
                          <a:cubicBezTo>
                            <a:pt x="32640" y="83544"/>
                            <a:pt x="31200" y="81645"/>
                            <a:pt x="31200" y="81645"/>
                          </a:cubicBezTo>
                          <a:close/>
                          <a:moveTo>
                            <a:pt x="62880" y="72531"/>
                          </a:moveTo>
                          <a:cubicBezTo>
                            <a:pt x="62880" y="72531"/>
                            <a:pt x="63840" y="64936"/>
                            <a:pt x="63360" y="61139"/>
                          </a:cubicBezTo>
                          <a:cubicBezTo>
                            <a:pt x="70560" y="61139"/>
                            <a:pt x="70560" y="61139"/>
                            <a:pt x="70560" y="61139"/>
                          </a:cubicBezTo>
                          <a:cubicBezTo>
                            <a:pt x="70560" y="61139"/>
                            <a:pt x="68640" y="67594"/>
                            <a:pt x="62880" y="7253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5" name="iṣlíḍé"/>
                    <p:cNvSpPr/>
                    <p:nvPr/>
                  </p:nvSpPr>
                  <p:spPr>
                    <a:xfrm>
                      <a:off x="11172827" y="8683339"/>
                      <a:ext cx="1301748" cy="1644649"/>
                    </a:xfrm>
                    <a:custGeom>
                      <a:avLst/>
                      <a:gdLst/>
                      <a:ahLst/>
                      <a:cxnLst/>
                      <a:rect l="0" t="0" r="0" b="0"/>
                      <a:pathLst>
                        <a:path w="120000" h="120000" extrusionOk="0">
                          <a:moveTo>
                            <a:pt x="107573" y="68411"/>
                          </a:moveTo>
                          <a:cubicBezTo>
                            <a:pt x="107573" y="68411"/>
                            <a:pt x="106153" y="64205"/>
                            <a:pt x="101538" y="65607"/>
                          </a:cubicBezTo>
                          <a:cubicBezTo>
                            <a:pt x="101183" y="63084"/>
                            <a:pt x="96923" y="63364"/>
                            <a:pt x="96923" y="63364"/>
                          </a:cubicBezTo>
                          <a:cubicBezTo>
                            <a:pt x="96923" y="63364"/>
                            <a:pt x="96923" y="57757"/>
                            <a:pt x="91597" y="58317"/>
                          </a:cubicBezTo>
                          <a:cubicBezTo>
                            <a:pt x="86627" y="58598"/>
                            <a:pt x="84497" y="61401"/>
                            <a:pt x="84497" y="61401"/>
                          </a:cubicBezTo>
                          <a:cubicBezTo>
                            <a:pt x="84497" y="61401"/>
                            <a:pt x="79526"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946" y="65327"/>
                            <a:pt x="89112" y="52149"/>
                          </a:cubicBezTo>
                          <a:cubicBezTo>
                            <a:pt x="89112" y="52149"/>
                            <a:pt x="104733" y="55514"/>
                            <a:pt x="112544" y="44299"/>
                          </a:cubicBezTo>
                          <a:cubicBezTo>
                            <a:pt x="120000" y="33084"/>
                            <a:pt x="103313" y="25794"/>
                            <a:pt x="97988" y="26915"/>
                          </a:cubicBezTo>
                          <a:cubicBezTo>
                            <a:pt x="97988" y="26915"/>
                            <a:pt x="96213" y="16542"/>
                            <a:pt x="81301" y="18785"/>
                          </a:cubicBezTo>
                          <a:cubicBezTo>
                            <a:pt x="81301" y="18785"/>
                            <a:pt x="79881" y="12616"/>
                            <a:pt x="72071" y="12897"/>
                          </a:cubicBezTo>
                          <a:cubicBezTo>
                            <a:pt x="72071" y="12897"/>
                            <a:pt x="70295"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3313" y="59158"/>
                          </a:cubicBezTo>
                          <a:cubicBezTo>
                            <a:pt x="43313" y="59158"/>
                            <a:pt x="49349" y="70934"/>
                            <a:pt x="55029" y="77943"/>
                          </a:cubicBezTo>
                          <a:cubicBezTo>
                            <a:pt x="56094" y="79345"/>
                            <a:pt x="61420" y="89158"/>
                            <a:pt x="59289" y="101495"/>
                          </a:cubicBezTo>
                          <a:cubicBezTo>
                            <a:pt x="57159" y="112710"/>
                            <a:pt x="50769" y="118878"/>
                            <a:pt x="49704" y="119719"/>
                          </a:cubicBezTo>
                          <a:cubicBezTo>
                            <a:pt x="82011" y="119719"/>
                            <a:pt x="82011" y="119719"/>
                            <a:pt x="82011" y="119719"/>
                          </a:cubicBezTo>
                          <a:cubicBezTo>
                            <a:pt x="79881" y="119719"/>
                            <a:pt x="74556" y="119439"/>
                            <a:pt x="72426" y="118037"/>
                          </a:cubicBezTo>
                          <a:cubicBezTo>
                            <a:pt x="69585" y="115794"/>
                            <a:pt x="71005"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899" y="68691"/>
                            <a:pt x="107573" y="68411"/>
                            <a:pt x="107573" y="68411"/>
                          </a:cubicBezTo>
                          <a:close/>
                          <a:moveTo>
                            <a:pt x="49349" y="61121"/>
                          </a:moveTo>
                          <a:cubicBezTo>
                            <a:pt x="56449" y="60841"/>
                            <a:pt x="56449" y="60841"/>
                            <a:pt x="56449" y="60841"/>
                          </a:cubicBezTo>
                          <a:cubicBezTo>
                            <a:pt x="56094" y="65046"/>
                            <a:pt x="57159" y="72616"/>
                            <a:pt x="57159" y="72616"/>
                          </a:cubicBezTo>
                          <a:cubicBezTo>
                            <a:pt x="51479" y="67570"/>
                            <a:pt x="49349" y="61121"/>
                            <a:pt x="49349" y="61121"/>
                          </a:cubicBezTo>
                          <a:close/>
                          <a:moveTo>
                            <a:pt x="85207" y="85233"/>
                          </a:moveTo>
                          <a:cubicBezTo>
                            <a:pt x="85207" y="85233"/>
                            <a:pt x="86627" y="83271"/>
                            <a:pt x="86272" y="81588"/>
                          </a:cubicBezTo>
                          <a:cubicBezTo>
                            <a:pt x="86272" y="81588"/>
                            <a:pt x="88047" y="81588"/>
                            <a:pt x="89112" y="81869"/>
                          </a:cubicBezTo>
                          <a:cubicBezTo>
                            <a:pt x="89112" y="81869"/>
                            <a:pt x="87337" y="83831"/>
                            <a:pt x="85207" y="85233"/>
                          </a:cubicBezTo>
                          <a:close/>
                          <a:moveTo>
                            <a:pt x="82721" y="119719"/>
                          </a:moveTo>
                          <a:cubicBezTo>
                            <a:pt x="82011" y="119719"/>
                            <a:pt x="82011" y="119719"/>
                            <a:pt x="82011"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6" name="işḷîde"/>
                    <p:cNvSpPr/>
                    <p:nvPr/>
                  </p:nvSpPr>
                  <p:spPr>
                    <a:xfrm>
                      <a:off x="8950327" y="9219914"/>
                      <a:ext cx="873126" cy="1108074"/>
                    </a:xfrm>
                    <a:custGeom>
                      <a:avLst/>
                      <a:gdLst/>
                      <a:ahLst/>
                      <a:cxnLst/>
                      <a:rect l="0" t="0" r="0" b="0"/>
                      <a:pathLst>
                        <a:path w="120000" h="120000" extrusionOk="0">
                          <a:moveTo>
                            <a:pt x="49162" y="120000"/>
                          </a:moveTo>
                          <a:cubicBezTo>
                            <a:pt x="49162" y="120000"/>
                            <a:pt x="49691" y="120000"/>
                            <a:pt x="49691" y="119583"/>
                          </a:cubicBezTo>
                          <a:cubicBezTo>
                            <a:pt x="49162" y="119583"/>
                            <a:pt x="49162" y="119583"/>
                            <a:pt x="49162" y="119583"/>
                          </a:cubicBezTo>
                          <a:lnTo>
                            <a:pt x="49162" y="120000"/>
                          </a:lnTo>
                          <a:close/>
                          <a:moveTo>
                            <a:pt x="107841" y="68333"/>
                          </a:moveTo>
                          <a:cubicBezTo>
                            <a:pt x="107841" y="68333"/>
                            <a:pt x="106255" y="64166"/>
                            <a:pt x="101497" y="65416"/>
                          </a:cubicBezTo>
                          <a:cubicBezTo>
                            <a:pt x="101497" y="62916"/>
                            <a:pt x="97268" y="63333"/>
                            <a:pt x="97268" y="63333"/>
                          </a:cubicBezTo>
                          <a:cubicBezTo>
                            <a:pt x="97268" y="63333"/>
                            <a:pt x="96740" y="57500"/>
                            <a:pt x="91982" y="57916"/>
                          </a:cubicBezTo>
                          <a:cubicBezTo>
                            <a:pt x="86696" y="58333"/>
                            <a:pt x="84581" y="61250"/>
                            <a:pt x="84581" y="61250"/>
                          </a:cubicBezTo>
                          <a:cubicBezTo>
                            <a:pt x="84581" y="61250"/>
                            <a:pt x="79295" y="61666"/>
                            <a:pt x="79823" y="65416"/>
                          </a:cubicBezTo>
                          <a:cubicBezTo>
                            <a:pt x="77180" y="65833"/>
                            <a:pt x="77180" y="67916"/>
                            <a:pt x="77180" y="67916"/>
                          </a:cubicBezTo>
                          <a:cubicBezTo>
                            <a:pt x="77180" y="67916"/>
                            <a:pt x="71365" y="67500"/>
                            <a:pt x="70837" y="72500"/>
                          </a:cubicBezTo>
                          <a:cubicBezTo>
                            <a:pt x="70837" y="77083"/>
                            <a:pt x="75594" y="81250"/>
                            <a:pt x="81409" y="78333"/>
                          </a:cubicBezTo>
                          <a:cubicBezTo>
                            <a:pt x="81409" y="78333"/>
                            <a:pt x="82466" y="80833"/>
                            <a:pt x="84052" y="80833"/>
                          </a:cubicBezTo>
                          <a:cubicBezTo>
                            <a:pt x="84052" y="80833"/>
                            <a:pt x="84581" y="85833"/>
                            <a:pt x="80352" y="87916"/>
                          </a:cubicBezTo>
                          <a:cubicBezTo>
                            <a:pt x="76123" y="90416"/>
                            <a:pt x="68722" y="92916"/>
                            <a:pt x="68722" y="92916"/>
                          </a:cubicBezTo>
                          <a:cubicBezTo>
                            <a:pt x="68722" y="92916"/>
                            <a:pt x="66607" y="82500"/>
                            <a:pt x="63964" y="75416"/>
                          </a:cubicBezTo>
                          <a:cubicBezTo>
                            <a:pt x="61321" y="68333"/>
                            <a:pt x="62378" y="59583"/>
                            <a:pt x="62378" y="59583"/>
                          </a:cubicBezTo>
                          <a:cubicBezTo>
                            <a:pt x="62378" y="59583"/>
                            <a:pt x="65550" y="60000"/>
                            <a:pt x="68193" y="58333"/>
                          </a:cubicBezTo>
                          <a:cubicBezTo>
                            <a:pt x="70837" y="57083"/>
                            <a:pt x="80881" y="65000"/>
                            <a:pt x="89339" y="52083"/>
                          </a:cubicBezTo>
                          <a:cubicBezTo>
                            <a:pt x="89339" y="52083"/>
                            <a:pt x="105198" y="55416"/>
                            <a:pt x="112599" y="44166"/>
                          </a:cubicBezTo>
                          <a:cubicBezTo>
                            <a:pt x="120000" y="32916"/>
                            <a:pt x="103612" y="25416"/>
                            <a:pt x="97797" y="26666"/>
                          </a:cubicBezTo>
                          <a:cubicBezTo>
                            <a:pt x="97797" y="26666"/>
                            <a:pt x="96211" y="16250"/>
                            <a:pt x="81409" y="18750"/>
                          </a:cubicBezTo>
                          <a:cubicBezTo>
                            <a:pt x="81409" y="18750"/>
                            <a:pt x="79823" y="12500"/>
                            <a:pt x="71894" y="12916"/>
                          </a:cubicBezTo>
                          <a:cubicBezTo>
                            <a:pt x="71894" y="12916"/>
                            <a:pt x="70308" y="833"/>
                            <a:pt x="55506" y="0"/>
                          </a:cubicBezTo>
                          <a:cubicBezTo>
                            <a:pt x="44405" y="0"/>
                            <a:pt x="39647" y="8333"/>
                            <a:pt x="39647" y="8333"/>
                          </a:cubicBezTo>
                          <a:cubicBezTo>
                            <a:pt x="39647" y="8333"/>
                            <a:pt x="28017" y="7083"/>
                            <a:pt x="28017" y="18333"/>
                          </a:cubicBezTo>
                          <a:cubicBezTo>
                            <a:pt x="28017" y="18333"/>
                            <a:pt x="21145" y="19583"/>
                            <a:pt x="19030" y="23750"/>
                          </a:cubicBezTo>
                          <a:cubicBezTo>
                            <a:pt x="16387" y="25000"/>
                            <a:pt x="4757" y="24166"/>
                            <a:pt x="6872" y="34166"/>
                          </a:cubicBezTo>
                          <a:cubicBezTo>
                            <a:pt x="6872" y="34166"/>
                            <a:pt x="0" y="44166"/>
                            <a:pt x="10044" y="51666"/>
                          </a:cubicBezTo>
                          <a:cubicBezTo>
                            <a:pt x="18502" y="56250"/>
                            <a:pt x="30132" y="51666"/>
                            <a:pt x="30132" y="51666"/>
                          </a:cubicBezTo>
                          <a:cubicBezTo>
                            <a:pt x="30132" y="51666"/>
                            <a:pt x="34889" y="57500"/>
                            <a:pt x="43348" y="59166"/>
                          </a:cubicBezTo>
                          <a:cubicBezTo>
                            <a:pt x="43348" y="59166"/>
                            <a:pt x="49691" y="70833"/>
                            <a:pt x="54977" y="77916"/>
                          </a:cubicBezTo>
                          <a:cubicBezTo>
                            <a:pt x="56035" y="79166"/>
                            <a:pt x="61321" y="89166"/>
                            <a:pt x="59207" y="101666"/>
                          </a:cubicBezTo>
                          <a:cubicBezTo>
                            <a:pt x="57092" y="112916"/>
                            <a:pt x="50748" y="118750"/>
                            <a:pt x="49691" y="119583"/>
                          </a:cubicBezTo>
                          <a:cubicBezTo>
                            <a:pt x="81938" y="119583"/>
                            <a:pt x="81938" y="119583"/>
                            <a:pt x="81938" y="119583"/>
                          </a:cubicBezTo>
                          <a:cubicBezTo>
                            <a:pt x="79823" y="119583"/>
                            <a:pt x="74537" y="119583"/>
                            <a:pt x="72422" y="117916"/>
                          </a:cubicBezTo>
                          <a:cubicBezTo>
                            <a:pt x="69779" y="115833"/>
                            <a:pt x="70837" y="113750"/>
                            <a:pt x="70308" y="108750"/>
                          </a:cubicBezTo>
                          <a:cubicBezTo>
                            <a:pt x="69251" y="103333"/>
                            <a:pt x="69779" y="95833"/>
                            <a:pt x="69779" y="95833"/>
                          </a:cubicBezTo>
                          <a:cubicBezTo>
                            <a:pt x="69779" y="95833"/>
                            <a:pt x="88281" y="87500"/>
                            <a:pt x="90925" y="82083"/>
                          </a:cubicBezTo>
                          <a:cubicBezTo>
                            <a:pt x="93039" y="82500"/>
                            <a:pt x="105198" y="82083"/>
                            <a:pt x="105198" y="78750"/>
                          </a:cubicBezTo>
                          <a:cubicBezTo>
                            <a:pt x="107312" y="79583"/>
                            <a:pt x="114713" y="77500"/>
                            <a:pt x="114185" y="72916"/>
                          </a:cubicBezTo>
                          <a:cubicBezTo>
                            <a:pt x="113127" y="68750"/>
                            <a:pt x="107841" y="68333"/>
                            <a:pt x="107841" y="68333"/>
                          </a:cubicBezTo>
                          <a:close/>
                          <a:moveTo>
                            <a:pt x="49162" y="60833"/>
                          </a:moveTo>
                          <a:cubicBezTo>
                            <a:pt x="56563" y="60833"/>
                            <a:pt x="56563" y="60833"/>
                            <a:pt x="56563" y="60833"/>
                          </a:cubicBezTo>
                          <a:cubicBezTo>
                            <a:pt x="56035" y="65000"/>
                            <a:pt x="57092" y="72500"/>
                            <a:pt x="57092" y="72500"/>
                          </a:cubicBezTo>
                          <a:cubicBezTo>
                            <a:pt x="51277" y="67500"/>
                            <a:pt x="49162" y="60833"/>
                            <a:pt x="49162" y="60833"/>
                          </a:cubicBezTo>
                          <a:close/>
                          <a:moveTo>
                            <a:pt x="85110" y="85000"/>
                          </a:moveTo>
                          <a:cubicBezTo>
                            <a:pt x="85110" y="85000"/>
                            <a:pt x="86696" y="83333"/>
                            <a:pt x="86167" y="81666"/>
                          </a:cubicBezTo>
                          <a:cubicBezTo>
                            <a:pt x="86167" y="81666"/>
                            <a:pt x="88281" y="81666"/>
                            <a:pt x="89339" y="81666"/>
                          </a:cubicBezTo>
                          <a:cubicBezTo>
                            <a:pt x="89339" y="81666"/>
                            <a:pt x="87224" y="83750"/>
                            <a:pt x="85110" y="85000"/>
                          </a:cubicBezTo>
                          <a:close/>
                          <a:moveTo>
                            <a:pt x="82995" y="119583"/>
                          </a:moveTo>
                          <a:cubicBezTo>
                            <a:pt x="81938" y="119583"/>
                            <a:pt x="81938" y="119583"/>
                            <a:pt x="81938" y="119583"/>
                          </a:cubicBezTo>
                          <a:cubicBezTo>
                            <a:pt x="82466" y="119583"/>
                            <a:pt x="82995" y="119583"/>
                            <a:pt x="82995" y="1195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7" name="íṡ1íḓé"/>
                    <p:cNvGrpSpPr/>
                    <p:nvPr/>
                  </p:nvGrpSpPr>
                  <p:grpSpPr>
                    <a:xfrm>
                      <a:off x="12195177" y="7530814"/>
                      <a:ext cx="6264275" cy="2797179"/>
                      <a:chOff x="12195177" y="7530814"/>
                      <a:chExt cx="6264275" cy="2797179"/>
                    </a:xfrm>
                    <a:grpFill/>
                  </p:grpSpPr>
                  <p:sp>
                    <p:nvSpPr>
                      <p:cNvPr id="225" name="iṣḷîďe"/>
                      <p:cNvSpPr/>
                      <p:nvPr/>
                    </p:nvSpPr>
                    <p:spPr>
                      <a:xfrm>
                        <a:off x="12195177" y="7927689"/>
                        <a:ext cx="1901826" cy="2400300"/>
                      </a:xfrm>
                      <a:custGeom>
                        <a:avLst/>
                        <a:gdLst/>
                        <a:ahLst/>
                        <a:cxnLst/>
                        <a:rect l="0" t="0" r="0" b="0"/>
                        <a:pathLst>
                          <a:path w="120000" h="120000" extrusionOk="0">
                            <a:moveTo>
                              <a:pt x="38137" y="119807"/>
                            </a:moveTo>
                            <a:cubicBezTo>
                              <a:pt x="37165" y="119807"/>
                              <a:pt x="37165" y="119807"/>
                              <a:pt x="37165" y="119807"/>
                            </a:cubicBezTo>
                            <a:cubicBezTo>
                              <a:pt x="37165" y="119807"/>
                              <a:pt x="37651" y="119807"/>
                              <a:pt x="38137" y="119807"/>
                            </a:cubicBezTo>
                            <a:close/>
                            <a:moveTo>
                              <a:pt x="70445" y="119807"/>
                            </a:moveTo>
                            <a:cubicBezTo>
                              <a:pt x="70202" y="119807"/>
                              <a:pt x="70202" y="119807"/>
                              <a:pt x="70202" y="119807"/>
                            </a:cubicBezTo>
                            <a:cubicBezTo>
                              <a:pt x="70445" y="119807"/>
                              <a:pt x="70445" y="120000"/>
                              <a:pt x="70445" y="120000"/>
                            </a:cubicBezTo>
                            <a:lnTo>
                              <a:pt x="70445" y="119807"/>
                            </a:lnTo>
                            <a:close/>
                            <a:moveTo>
                              <a:pt x="112712" y="34423"/>
                            </a:moveTo>
                            <a:cubicBezTo>
                              <a:pt x="114898" y="24230"/>
                              <a:pt x="103481" y="25000"/>
                              <a:pt x="101052" y="23846"/>
                            </a:cubicBezTo>
                            <a:cubicBezTo>
                              <a:pt x="98623" y="19807"/>
                              <a:pt x="91578" y="18653"/>
                              <a:pt x="91578" y="18653"/>
                            </a:cubicBezTo>
                            <a:cubicBezTo>
                              <a:pt x="91578" y="7115"/>
                              <a:pt x="80161" y="8269"/>
                              <a:pt x="80161" y="8269"/>
                            </a:cubicBezTo>
                            <a:cubicBezTo>
                              <a:pt x="80161" y="8269"/>
                              <a:pt x="75546" y="0"/>
                              <a:pt x="64129" y="192"/>
                            </a:cubicBezTo>
                            <a:cubicBezTo>
                              <a:pt x="49797" y="769"/>
                              <a:pt x="48097" y="12884"/>
                              <a:pt x="48097" y="12884"/>
                            </a:cubicBezTo>
                            <a:cubicBezTo>
                              <a:pt x="40080" y="12500"/>
                              <a:pt x="38866" y="18653"/>
                              <a:pt x="38866" y="18653"/>
                            </a:cubicBezTo>
                            <a:cubicBezTo>
                              <a:pt x="24048" y="16346"/>
                              <a:pt x="22105" y="26923"/>
                              <a:pt x="22105" y="26923"/>
                            </a:cubicBezTo>
                            <a:cubicBezTo>
                              <a:pt x="16518" y="25769"/>
                              <a:pt x="0" y="33076"/>
                              <a:pt x="7530" y="44423"/>
                            </a:cubicBezTo>
                            <a:cubicBezTo>
                              <a:pt x="15303" y="55576"/>
                              <a:pt x="30850" y="52115"/>
                              <a:pt x="30850" y="52115"/>
                            </a:cubicBezTo>
                            <a:cubicBezTo>
                              <a:pt x="39109" y="65192"/>
                              <a:pt x="49311" y="57115"/>
                              <a:pt x="51983" y="58461"/>
                            </a:cubicBezTo>
                            <a:cubicBezTo>
                              <a:pt x="54412" y="60000"/>
                              <a:pt x="57570" y="59807"/>
                              <a:pt x="57570" y="59807"/>
                            </a:cubicBezTo>
                            <a:cubicBezTo>
                              <a:pt x="57570" y="59807"/>
                              <a:pt x="58299" y="68461"/>
                              <a:pt x="55870" y="75384"/>
                            </a:cubicBezTo>
                            <a:cubicBezTo>
                              <a:pt x="53198" y="82500"/>
                              <a:pt x="51497" y="92884"/>
                              <a:pt x="51497" y="92884"/>
                            </a:cubicBezTo>
                            <a:cubicBezTo>
                              <a:pt x="51497" y="92884"/>
                              <a:pt x="43724" y="90576"/>
                              <a:pt x="39838" y="88076"/>
                            </a:cubicBezTo>
                            <a:cubicBezTo>
                              <a:pt x="35708" y="85769"/>
                              <a:pt x="35951" y="80961"/>
                              <a:pt x="35951" y="80961"/>
                            </a:cubicBezTo>
                            <a:cubicBezTo>
                              <a:pt x="37651" y="80769"/>
                              <a:pt x="38866" y="78461"/>
                              <a:pt x="38866" y="78461"/>
                            </a:cubicBezTo>
                            <a:cubicBezTo>
                              <a:pt x="44453" y="81538"/>
                              <a:pt x="49311" y="77307"/>
                              <a:pt x="48825" y="72500"/>
                            </a:cubicBezTo>
                            <a:cubicBezTo>
                              <a:pt x="48582" y="67692"/>
                              <a:pt x="43238" y="67884"/>
                              <a:pt x="43238" y="67884"/>
                            </a:cubicBezTo>
                            <a:cubicBezTo>
                              <a:pt x="43238" y="67884"/>
                              <a:pt x="42510" y="65961"/>
                              <a:pt x="40080" y="65384"/>
                            </a:cubicBezTo>
                            <a:cubicBezTo>
                              <a:pt x="40566" y="61730"/>
                              <a:pt x="35708" y="61346"/>
                              <a:pt x="35708" y="61346"/>
                            </a:cubicBezTo>
                            <a:cubicBezTo>
                              <a:pt x="35708" y="61346"/>
                              <a:pt x="33279" y="58461"/>
                              <a:pt x="28178" y="58076"/>
                            </a:cubicBezTo>
                            <a:cubicBezTo>
                              <a:pt x="23319" y="57692"/>
                              <a:pt x="23076" y="63269"/>
                              <a:pt x="23076" y="63269"/>
                            </a:cubicBezTo>
                            <a:cubicBezTo>
                              <a:pt x="23076" y="63269"/>
                              <a:pt x="18947" y="63076"/>
                              <a:pt x="18461" y="65576"/>
                            </a:cubicBezTo>
                            <a:cubicBezTo>
                              <a:pt x="14089" y="64038"/>
                              <a:pt x="12388" y="68461"/>
                              <a:pt x="12388" y="68461"/>
                            </a:cubicBezTo>
                            <a:cubicBezTo>
                              <a:pt x="12388" y="68461"/>
                              <a:pt x="7287" y="68846"/>
                              <a:pt x="6072" y="72884"/>
                            </a:cubicBezTo>
                            <a:cubicBezTo>
                              <a:pt x="5344" y="77692"/>
                              <a:pt x="12874" y="79615"/>
                              <a:pt x="15060" y="78653"/>
                            </a:cubicBezTo>
                            <a:cubicBezTo>
                              <a:pt x="15060" y="81923"/>
                              <a:pt x="27206" y="82692"/>
                              <a:pt x="29149" y="82115"/>
                            </a:cubicBezTo>
                            <a:cubicBezTo>
                              <a:pt x="31821" y="87500"/>
                              <a:pt x="50526" y="96153"/>
                              <a:pt x="50526" y="96153"/>
                            </a:cubicBezTo>
                            <a:cubicBezTo>
                              <a:pt x="50526" y="96153"/>
                              <a:pt x="50769" y="103653"/>
                              <a:pt x="49797" y="108653"/>
                            </a:cubicBezTo>
                            <a:cubicBezTo>
                              <a:pt x="49068" y="113653"/>
                              <a:pt x="50283" y="115961"/>
                              <a:pt x="47611" y="117884"/>
                            </a:cubicBezTo>
                            <a:cubicBezTo>
                              <a:pt x="45425" y="119615"/>
                              <a:pt x="40080" y="119807"/>
                              <a:pt x="38137" y="119807"/>
                            </a:cubicBezTo>
                            <a:cubicBezTo>
                              <a:pt x="70202" y="119807"/>
                              <a:pt x="70202" y="119807"/>
                              <a:pt x="70202" y="119807"/>
                            </a:cubicBezTo>
                            <a:cubicBezTo>
                              <a:pt x="69230" y="118846"/>
                              <a:pt x="62914" y="112884"/>
                              <a:pt x="60728" y="101538"/>
                            </a:cubicBezTo>
                            <a:cubicBezTo>
                              <a:pt x="58542" y="89038"/>
                              <a:pt x="63643" y="79230"/>
                              <a:pt x="65101" y="77884"/>
                            </a:cubicBezTo>
                            <a:cubicBezTo>
                              <a:pt x="70445" y="70961"/>
                              <a:pt x="76761" y="59230"/>
                              <a:pt x="76761" y="59230"/>
                            </a:cubicBezTo>
                            <a:cubicBezTo>
                              <a:pt x="85020" y="57692"/>
                              <a:pt x="89635" y="51730"/>
                              <a:pt x="89635" y="51730"/>
                            </a:cubicBezTo>
                            <a:cubicBezTo>
                              <a:pt x="89635" y="51730"/>
                              <a:pt x="101295" y="56346"/>
                              <a:pt x="109554" y="51538"/>
                            </a:cubicBezTo>
                            <a:cubicBezTo>
                              <a:pt x="120000" y="44423"/>
                              <a:pt x="112712" y="34423"/>
                              <a:pt x="112712" y="34423"/>
                            </a:cubicBezTo>
                            <a:close/>
                            <a:moveTo>
                              <a:pt x="31093" y="81730"/>
                            </a:moveTo>
                            <a:cubicBezTo>
                              <a:pt x="32064" y="81730"/>
                              <a:pt x="33765" y="81538"/>
                              <a:pt x="33765" y="81538"/>
                            </a:cubicBezTo>
                            <a:cubicBezTo>
                              <a:pt x="33522" y="83269"/>
                              <a:pt x="34736" y="85192"/>
                              <a:pt x="34736" y="85192"/>
                            </a:cubicBezTo>
                            <a:cubicBezTo>
                              <a:pt x="32793" y="83653"/>
                              <a:pt x="31093" y="81730"/>
                              <a:pt x="31093" y="81730"/>
                            </a:cubicBezTo>
                            <a:close/>
                            <a:moveTo>
                              <a:pt x="62914" y="72500"/>
                            </a:moveTo>
                            <a:cubicBezTo>
                              <a:pt x="62914" y="72500"/>
                              <a:pt x="63886" y="65192"/>
                              <a:pt x="63400" y="60961"/>
                            </a:cubicBezTo>
                            <a:cubicBezTo>
                              <a:pt x="70688" y="60961"/>
                              <a:pt x="70688" y="60961"/>
                              <a:pt x="70688" y="60961"/>
                            </a:cubicBezTo>
                            <a:cubicBezTo>
                              <a:pt x="70688" y="60961"/>
                              <a:pt x="68502" y="67500"/>
                              <a:pt x="62914"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6" name="ïṥḷïḍê"/>
                      <p:cNvSpPr/>
                      <p:nvPr/>
                    </p:nvSpPr>
                    <p:spPr>
                      <a:xfrm>
                        <a:off x="16246476" y="7530814"/>
                        <a:ext cx="2212976" cy="2797176"/>
                      </a:xfrm>
                      <a:custGeom>
                        <a:avLst/>
                        <a:gdLst/>
                        <a:ahLst/>
                        <a:cxnLst/>
                        <a:rect l="0" t="0" r="0" b="0"/>
                        <a:pathLst>
                          <a:path w="120000" h="120000" extrusionOk="0">
                            <a:moveTo>
                              <a:pt x="49460" y="120000"/>
                            </a:moveTo>
                            <a:cubicBezTo>
                              <a:pt x="49460" y="120000"/>
                              <a:pt x="49669" y="119834"/>
                              <a:pt x="49669" y="119834"/>
                            </a:cubicBezTo>
                            <a:cubicBezTo>
                              <a:pt x="49460" y="119834"/>
                              <a:pt x="49460" y="119834"/>
                              <a:pt x="49460" y="119834"/>
                            </a:cubicBezTo>
                            <a:lnTo>
                              <a:pt x="49460" y="120000"/>
                            </a:lnTo>
                            <a:close/>
                            <a:moveTo>
                              <a:pt x="82852" y="119834"/>
                            </a:moveTo>
                            <a:cubicBezTo>
                              <a:pt x="82017" y="119834"/>
                              <a:pt x="82017" y="119834"/>
                              <a:pt x="82017" y="119834"/>
                            </a:cubicBezTo>
                            <a:cubicBezTo>
                              <a:pt x="82434" y="119834"/>
                              <a:pt x="82852" y="119834"/>
                              <a:pt x="82852" y="119834"/>
                            </a:cubicBezTo>
                            <a:close/>
                            <a:moveTo>
                              <a:pt x="107686" y="68335"/>
                            </a:moveTo>
                            <a:cubicBezTo>
                              <a:pt x="107686" y="68335"/>
                              <a:pt x="106017" y="64044"/>
                              <a:pt x="101634" y="65529"/>
                            </a:cubicBezTo>
                            <a:cubicBezTo>
                              <a:pt x="101217" y="63053"/>
                              <a:pt x="97043" y="63218"/>
                              <a:pt x="97043" y="63218"/>
                            </a:cubicBezTo>
                            <a:cubicBezTo>
                              <a:pt x="97043" y="63218"/>
                              <a:pt x="96834" y="57771"/>
                              <a:pt x="91826" y="58101"/>
                            </a:cubicBezTo>
                            <a:cubicBezTo>
                              <a:pt x="86817" y="58596"/>
                              <a:pt x="84313" y="61403"/>
                              <a:pt x="84313" y="61403"/>
                            </a:cubicBezTo>
                            <a:cubicBezTo>
                              <a:pt x="84313" y="61403"/>
                              <a:pt x="79513" y="61733"/>
                              <a:pt x="79930" y="65364"/>
                            </a:cubicBezTo>
                            <a:cubicBezTo>
                              <a:pt x="77426" y="65859"/>
                              <a:pt x="77008" y="67840"/>
                              <a:pt x="77008" y="67840"/>
                            </a:cubicBezTo>
                            <a:cubicBezTo>
                              <a:pt x="77008" y="67840"/>
                              <a:pt x="71373" y="67675"/>
                              <a:pt x="71165" y="72462"/>
                            </a:cubicBezTo>
                            <a:cubicBezTo>
                              <a:pt x="70747" y="77248"/>
                              <a:pt x="75547" y="81375"/>
                              <a:pt x="81182" y="78404"/>
                            </a:cubicBezTo>
                            <a:cubicBezTo>
                              <a:pt x="81182" y="78404"/>
                              <a:pt x="82434" y="80715"/>
                              <a:pt x="84104" y="81045"/>
                            </a:cubicBezTo>
                            <a:cubicBezTo>
                              <a:pt x="84104" y="81045"/>
                              <a:pt x="84313" y="85667"/>
                              <a:pt x="80347" y="88143"/>
                            </a:cubicBezTo>
                            <a:cubicBezTo>
                              <a:pt x="76173" y="90453"/>
                              <a:pt x="68660" y="92929"/>
                              <a:pt x="68660" y="92929"/>
                            </a:cubicBezTo>
                            <a:cubicBezTo>
                              <a:pt x="68660" y="92929"/>
                              <a:pt x="66782" y="82530"/>
                              <a:pt x="64278" y="75433"/>
                            </a:cubicBezTo>
                            <a:cubicBezTo>
                              <a:pt x="61565" y="68335"/>
                              <a:pt x="62400" y="59752"/>
                              <a:pt x="62400" y="59752"/>
                            </a:cubicBezTo>
                            <a:cubicBezTo>
                              <a:pt x="62400" y="59752"/>
                              <a:pt x="65739" y="59917"/>
                              <a:pt x="68034" y="58431"/>
                            </a:cubicBezTo>
                            <a:cubicBezTo>
                              <a:pt x="70539" y="56946"/>
                              <a:pt x="80765" y="65199"/>
                              <a:pt x="89113" y="52159"/>
                            </a:cubicBezTo>
                            <a:cubicBezTo>
                              <a:pt x="89113" y="52159"/>
                              <a:pt x="104973" y="55460"/>
                              <a:pt x="112486" y="44236"/>
                            </a:cubicBezTo>
                            <a:cubicBezTo>
                              <a:pt x="120000" y="33177"/>
                              <a:pt x="103513" y="25584"/>
                              <a:pt x="97878" y="26905"/>
                            </a:cubicBezTo>
                            <a:cubicBezTo>
                              <a:pt x="97878" y="26905"/>
                              <a:pt x="96000" y="16341"/>
                              <a:pt x="81182" y="18651"/>
                            </a:cubicBezTo>
                            <a:cubicBezTo>
                              <a:pt x="81182" y="18651"/>
                              <a:pt x="79930" y="12379"/>
                              <a:pt x="72000" y="12709"/>
                            </a:cubicBezTo>
                            <a:cubicBezTo>
                              <a:pt x="72000" y="12709"/>
                              <a:pt x="70121" y="825"/>
                              <a:pt x="55721" y="165"/>
                            </a:cubicBezTo>
                            <a:cubicBezTo>
                              <a:pt x="44452" y="0"/>
                              <a:pt x="39860" y="8253"/>
                              <a:pt x="39860" y="8253"/>
                            </a:cubicBezTo>
                            <a:cubicBezTo>
                              <a:pt x="39860" y="8253"/>
                              <a:pt x="28382" y="7097"/>
                              <a:pt x="28173" y="18486"/>
                            </a:cubicBezTo>
                            <a:cubicBezTo>
                              <a:pt x="28173" y="18486"/>
                              <a:pt x="21495" y="19807"/>
                              <a:pt x="18991" y="23768"/>
                            </a:cubicBezTo>
                            <a:cubicBezTo>
                              <a:pt x="16486" y="25089"/>
                              <a:pt x="5217" y="24264"/>
                              <a:pt x="7304" y="34332"/>
                            </a:cubicBezTo>
                            <a:cubicBezTo>
                              <a:pt x="7304" y="34332"/>
                              <a:pt x="0" y="44236"/>
                              <a:pt x="10434" y="51664"/>
                            </a:cubicBezTo>
                            <a:cubicBezTo>
                              <a:pt x="18573" y="56451"/>
                              <a:pt x="30260" y="51829"/>
                              <a:pt x="30260" y="51829"/>
                            </a:cubicBezTo>
                            <a:cubicBezTo>
                              <a:pt x="30260" y="51829"/>
                              <a:pt x="34852" y="57771"/>
                              <a:pt x="43200" y="59092"/>
                            </a:cubicBezTo>
                            <a:cubicBezTo>
                              <a:pt x="43200" y="59092"/>
                              <a:pt x="49669" y="70976"/>
                              <a:pt x="54886" y="77909"/>
                            </a:cubicBezTo>
                            <a:cubicBezTo>
                              <a:pt x="56347" y="79229"/>
                              <a:pt x="61356" y="89133"/>
                              <a:pt x="59269" y="101513"/>
                            </a:cubicBezTo>
                            <a:cubicBezTo>
                              <a:pt x="57182" y="112737"/>
                              <a:pt x="50921" y="118679"/>
                              <a:pt x="49669" y="119834"/>
                            </a:cubicBezTo>
                            <a:cubicBezTo>
                              <a:pt x="82017" y="119834"/>
                              <a:pt x="82017" y="119834"/>
                              <a:pt x="82017" y="119834"/>
                            </a:cubicBezTo>
                            <a:cubicBezTo>
                              <a:pt x="79930" y="119834"/>
                              <a:pt x="74504" y="119504"/>
                              <a:pt x="72417" y="118019"/>
                            </a:cubicBezTo>
                            <a:cubicBezTo>
                              <a:pt x="69704" y="115873"/>
                              <a:pt x="70956" y="113562"/>
                              <a:pt x="70121" y="108610"/>
                            </a:cubicBezTo>
                            <a:cubicBezTo>
                              <a:pt x="69286" y="103493"/>
                              <a:pt x="69495" y="96066"/>
                              <a:pt x="69495" y="96066"/>
                            </a:cubicBezTo>
                            <a:cubicBezTo>
                              <a:pt x="69495" y="96066"/>
                              <a:pt x="88069" y="87482"/>
                              <a:pt x="90782" y="82035"/>
                            </a:cubicBezTo>
                            <a:cubicBezTo>
                              <a:pt x="92869" y="82696"/>
                              <a:pt x="105182" y="81870"/>
                              <a:pt x="104973" y="78734"/>
                            </a:cubicBezTo>
                            <a:cubicBezTo>
                              <a:pt x="107269" y="79559"/>
                              <a:pt x="114782" y="77744"/>
                              <a:pt x="113947" y="72792"/>
                            </a:cubicBezTo>
                            <a:cubicBezTo>
                              <a:pt x="112904" y="68830"/>
                              <a:pt x="107686" y="68335"/>
                              <a:pt x="107686" y="68335"/>
                            </a:cubicBezTo>
                            <a:close/>
                            <a:moveTo>
                              <a:pt x="49252" y="61072"/>
                            </a:moveTo>
                            <a:cubicBezTo>
                              <a:pt x="56765" y="60907"/>
                              <a:pt x="56765" y="60907"/>
                              <a:pt x="56765" y="60907"/>
                            </a:cubicBezTo>
                            <a:cubicBezTo>
                              <a:pt x="56139" y="65034"/>
                              <a:pt x="57182" y="72462"/>
                              <a:pt x="57182" y="72462"/>
                            </a:cubicBezTo>
                            <a:cubicBezTo>
                              <a:pt x="51339" y="67510"/>
                              <a:pt x="49252" y="61072"/>
                              <a:pt x="49252" y="61072"/>
                            </a:cubicBezTo>
                            <a:close/>
                            <a:moveTo>
                              <a:pt x="85356" y="85171"/>
                            </a:moveTo>
                            <a:cubicBezTo>
                              <a:pt x="85356" y="85171"/>
                              <a:pt x="86608" y="83191"/>
                              <a:pt x="86191" y="81540"/>
                            </a:cubicBezTo>
                            <a:cubicBezTo>
                              <a:pt x="86191" y="81540"/>
                              <a:pt x="88069" y="81705"/>
                              <a:pt x="89113" y="81705"/>
                            </a:cubicBezTo>
                            <a:cubicBezTo>
                              <a:pt x="89113" y="81705"/>
                              <a:pt x="87234" y="83686"/>
                              <a:pt x="85356" y="85171"/>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7" name="îSľíḓé"/>
                      <p:cNvSpPr/>
                      <p:nvPr/>
                    </p:nvSpPr>
                    <p:spPr>
                      <a:xfrm>
                        <a:off x="14633576" y="8943689"/>
                        <a:ext cx="1095375" cy="1384298"/>
                      </a:xfrm>
                      <a:custGeom>
                        <a:avLst/>
                        <a:gdLst/>
                        <a:ahLst/>
                        <a:cxnLst/>
                        <a:rect l="0" t="0" r="0" b="0"/>
                        <a:pathLst>
                          <a:path w="120000" h="120000" extrusionOk="0">
                            <a:moveTo>
                              <a:pt x="82526" y="119666"/>
                            </a:moveTo>
                            <a:cubicBezTo>
                              <a:pt x="81684" y="119666"/>
                              <a:pt x="81684" y="119666"/>
                              <a:pt x="81684" y="119666"/>
                            </a:cubicBezTo>
                            <a:cubicBezTo>
                              <a:pt x="82105" y="119666"/>
                              <a:pt x="82526" y="119666"/>
                              <a:pt x="82526" y="119666"/>
                            </a:cubicBezTo>
                            <a:close/>
                            <a:moveTo>
                              <a:pt x="107789" y="68333"/>
                            </a:moveTo>
                            <a:cubicBezTo>
                              <a:pt x="107789" y="68333"/>
                              <a:pt x="106105" y="64000"/>
                              <a:pt x="101473" y="65666"/>
                            </a:cubicBezTo>
                            <a:cubicBezTo>
                              <a:pt x="101052" y="63000"/>
                              <a:pt x="96842" y="63333"/>
                              <a:pt x="96842" y="63333"/>
                            </a:cubicBezTo>
                            <a:cubicBezTo>
                              <a:pt x="96842" y="63333"/>
                              <a:pt x="96842" y="57666"/>
                              <a:pt x="91789" y="58000"/>
                            </a:cubicBezTo>
                            <a:cubicBezTo>
                              <a:pt x="86736" y="58333"/>
                              <a:pt x="84210" y="61333"/>
                              <a:pt x="84210" y="61333"/>
                            </a:cubicBezTo>
                            <a:cubicBezTo>
                              <a:pt x="84210" y="61333"/>
                              <a:pt x="79157" y="61666"/>
                              <a:pt x="80000" y="65333"/>
                            </a:cubicBezTo>
                            <a:cubicBezTo>
                              <a:pt x="77473" y="65666"/>
                              <a:pt x="76631" y="67666"/>
                              <a:pt x="76631" y="67666"/>
                            </a:cubicBezTo>
                            <a:cubicBezTo>
                              <a:pt x="76631" y="67666"/>
                              <a:pt x="71157" y="67666"/>
                              <a:pt x="71157" y="72333"/>
                            </a:cubicBezTo>
                            <a:cubicBezTo>
                              <a:pt x="70736" y="77333"/>
                              <a:pt x="75368" y="81333"/>
                              <a:pt x="80842" y="78333"/>
                            </a:cubicBezTo>
                            <a:cubicBezTo>
                              <a:pt x="80842" y="78333"/>
                              <a:pt x="82105" y="80666"/>
                              <a:pt x="84210" y="81000"/>
                            </a:cubicBezTo>
                            <a:cubicBezTo>
                              <a:pt x="84210" y="81000"/>
                              <a:pt x="84210" y="85666"/>
                              <a:pt x="80000" y="88000"/>
                            </a:cubicBezTo>
                            <a:cubicBezTo>
                              <a:pt x="76210" y="90333"/>
                              <a:pt x="68631" y="92666"/>
                              <a:pt x="68631" y="92666"/>
                            </a:cubicBezTo>
                            <a:cubicBezTo>
                              <a:pt x="68631" y="92666"/>
                              <a:pt x="66526" y="82333"/>
                              <a:pt x="63999" y="75333"/>
                            </a:cubicBezTo>
                            <a:cubicBezTo>
                              <a:pt x="61473" y="68333"/>
                              <a:pt x="62315" y="59666"/>
                              <a:pt x="62315" y="59666"/>
                            </a:cubicBezTo>
                            <a:cubicBezTo>
                              <a:pt x="62315" y="59666"/>
                              <a:pt x="65684"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1263" y="18666"/>
                            </a:cubicBezTo>
                            <a:cubicBezTo>
                              <a:pt x="81263" y="18666"/>
                              <a:pt x="80000"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473" y="19666"/>
                              <a:pt x="18947" y="23666"/>
                            </a:cubicBezTo>
                            <a:cubicBezTo>
                              <a:pt x="16421" y="25000"/>
                              <a:pt x="5052" y="24000"/>
                              <a:pt x="7157" y="34333"/>
                            </a:cubicBezTo>
                            <a:cubicBezTo>
                              <a:pt x="7157" y="34333"/>
                              <a:pt x="0" y="44333"/>
                              <a:pt x="10105" y="51666"/>
                            </a:cubicBezTo>
                            <a:cubicBezTo>
                              <a:pt x="18526" y="56333"/>
                              <a:pt x="30315" y="51666"/>
                              <a:pt x="30315" y="51666"/>
                            </a:cubicBezTo>
                            <a:cubicBezTo>
                              <a:pt x="30315" y="51666"/>
                              <a:pt x="34947" y="57666"/>
                              <a:pt x="42947" y="59000"/>
                            </a:cubicBezTo>
                            <a:cubicBezTo>
                              <a:pt x="42947" y="59000"/>
                              <a:pt x="49263" y="71000"/>
                              <a:pt x="54736" y="77666"/>
                            </a:cubicBezTo>
                            <a:cubicBezTo>
                              <a:pt x="56000" y="79333"/>
                              <a:pt x="61473" y="89000"/>
                              <a:pt x="58947" y="101333"/>
                            </a:cubicBezTo>
                            <a:cubicBezTo>
                              <a:pt x="56842" y="112666"/>
                              <a:pt x="50526" y="118666"/>
                              <a:pt x="49684" y="119666"/>
                            </a:cubicBezTo>
                            <a:cubicBezTo>
                              <a:pt x="81684" y="119666"/>
                              <a:pt x="81684" y="119666"/>
                              <a:pt x="81684" y="119666"/>
                            </a:cubicBezTo>
                            <a:cubicBezTo>
                              <a:pt x="79578" y="119666"/>
                              <a:pt x="74526" y="119666"/>
                              <a:pt x="72421"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842" y="68666"/>
                              <a:pt x="107789" y="68333"/>
                              <a:pt x="107789" y="68333"/>
                            </a:cubicBezTo>
                            <a:close/>
                            <a:moveTo>
                              <a:pt x="49263" y="61000"/>
                            </a:moveTo>
                            <a:cubicBezTo>
                              <a:pt x="56421" y="61000"/>
                              <a:pt x="56421" y="61000"/>
                              <a:pt x="56421" y="61000"/>
                            </a:cubicBezTo>
                            <a:cubicBezTo>
                              <a:pt x="56000" y="64999"/>
                              <a:pt x="57263" y="72333"/>
                              <a:pt x="57263" y="72333"/>
                            </a:cubicBezTo>
                            <a:cubicBezTo>
                              <a:pt x="51368" y="67333"/>
                              <a:pt x="49263" y="61000"/>
                              <a:pt x="49263"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49263" y="120000"/>
                            </a:moveTo>
                            <a:cubicBezTo>
                              <a:pt x="49263" y="120000"/>
                              <a:pt x="49263" y="120000"/>
                              <a:pt x="49684" y="119666"/>
                            </a:cubicBezTo>
                            <a:cubicBezTo>
                              <a:pt x="49263" y="119666"/>
                              <a:pt x="49263" y="119666"/>
                              <a:pt x="49263" y="119666"/>
                            </a:cubicBezTo>
                            <a:lnTo>
                              <a:pt x="4926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8" name="îṥḻiḓé"/>
                      <p:cNvSpPr/>
                      <p:nvPr/>
                    </p:nvSpPr>
                    <p:spPr>
                      <a:xfrm>
                        <a:off x="15817850" y="9086567"/>
                        <a:ext cx="981074" cy="1241426"/>
                      </a:xfrm>
                      <a:custGeom>
                        <a:avLst/>
                        <a:gdLst/>
                        <a:ahLst/>
                        <a:cxnLst/>
                        <a:rect l="0" t="0" r="0" b="0"/>
                        <a:pathLst>
                          <a:path w="120000" h="120000" extrusionOk="0">
                            <a:moveTo>
                              <a:pt x="70588" y="119628"/>
                            </a:moveTo>
                            <a:cubicBezTo>
                              <a:pt x="70588" y="119628"/>
                              <a:pt x="70588" y="119628"/>
                              <a:pt x="70588" y="119628"/>
                            </a:cubicBezTo>
                            <a:cubicBezTo>
                              <a:pt x="70588" y="120000"/>
                              <a:pt x="70588" y="120000"/>
                              <a:pt x="70588" y="120000"/>
                            </a:cubicBezTo>
                            <a:lnTo>
                              <a:pt x="70588" y="119628"/>
                            </a:lnTo>
                            <a:close/>
                            <a:moveTo>
                              <a:pt x="38117" y="119628"/>
                            </a:moveTo>
                            <a:cubicBezTo>
                              <a:pt x="37176" y="119628"/>
                              <a:pt x="37176" y="119628"/>
                              <a:pt x="37176" y="119628"/>
                            </a:cubicBezTo>
                            <a:cubicBezTo>
                              <a:pt x="37176" y="119628"/>
                              <a:pt x="37647" y="119628"/>
                              <a:pt x="38117" y="119628"/>
                            </a:cubicBez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2235"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9" name="îśľïḍê"/>
                      <p:cNvSpPr/>
                      <p:nvPr/>
                    </p:nvSpPr>
                    <p:spPr>
                      <a:xfrm>
                        <a:off x="137541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5294"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470" y="12631"/>
                              <a:pt x="39058" y="18947"/>
                              <a:pt x="39058" y="18947"/>
                            </a:cubicBezTo>
                            <a:cubicBezTo>
                              <a:pt x="24000" y="16346"/>
                              <a:pt x="22117" y="27120"/>
                              <a:pt x="22117" y="27120"/>
                            </a:cubicBezTo>
                            <a:cubicBezTo>
                              <a:pt x="16941" y="25634"/>
                              <a:pt x="0" y="33065"/>
                              <a:pt x="7529" y="44582"/>
                            </a:cubicBezTo>
                            <a:cubicBezTo>
                              <a:pt x="15529" y="55727"/>
                              <a:pt x="31058" y="52383"/>
                              <a:pt x="31058" y="52383"/>
                            </a:cubicBezTo>
                            <a:cubicBezTo>
                              <a:pt x="39529" y="65386"/>
                              <a:pt x="49411" y="57213"/>
                              <a:pt x="52235" y="58699"/>
                            </a:cubicBezTo>
                            <a:cubicBezTo>
                              <a:pt x="54588" y="59814"/>
                              <a:pt x="57882" y="59814"/>
                              <a:pt x="57882" y="59814"/>
                            </a:cubicBezTo>
                            <a:cubicBezTo>
                              <a:pt x="57882" y="59814"/>
                              <a:pt x="58352" y="68359"/>
                              <a:pt x="56000" y="75417"/>
                            </a:cubicBezTo>
                            <a:cubicBezTo>
                              <a:pt x="53176" y="82476"/>
                              <a:pt x="51764" y="92879"/>
                              <a:pt x="51764" y="92879"/>
                            </a:cubicBezTo>
                            <a:cubicBezTo>
                              <a:pt x="5176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941"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3176" y="79504"/>
                              <a:pt x="15058" y="78761"/>
                            </a:cubicBezTo>
                            <a:cubicBezTo>
                              <a:pt x="15058" y="82105"/>
                              <a:pt x="27294" y="82476"/>
                              <a:pt x="29176" y="82105"/>
                            </a:cubicBezTo>
                            <a:cubicBezTo>
                              <a:pt x="32000" y="87306"/>
                              <a:pt x="50823" y="96222"/>
                              <a:pt x="50823" y="96222"/>
                            </a:cubicBezTo>
                            <a:cubicBezTo>
                              <a:pt x="50823" y="96222"/>
                              <a:pt x="50823" y="103653"/>
                              <a:pt x="49882" y="108482"/>
                            </a:cubicBezTo>
                            <a:cubicBezTo>
                              <a:pt x="49411" y="113684"/>
                              <a:pt x="50352" y="115913"/>
                              <a:pt x="48000"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5411" y="78018"/>
                            </a:cubicBezTo>
                            <a:cubicBezTo>
                              <a:pt x="70588" y="70959"/>
                              <a:pt x="77176" y="59071"/>
                              <a:pt x="77176"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30" name="îŝ1íḋé"/>
                      <p:cNvSpPr/>
                      <p:nvPr/>
                    </p:nvSpPr>
                    <p:spPr>
                      <a:xfrm>
                        <a:off x="13227051" y="9550114"/>
                        <a:ext cx="615949" cy="777876"/>
                      </a:xfrm>
                      <a:custGeom>
                        <a:avLst/>
                        <a:gdLst/>
                        <a:ahLst/>
                        <a:cxnLst/>
                        <a:rect l="0" t="0" r="0" b="0"/>
                        <a:pathLst>
                          <a:path w="120000" h="120000" extrusionOk="0">
                            <a:moveTo>
                              <a:pt x="70500" y="120000"/>
                            </a:moveTo>
                            <a:cubicBezTo>
                              <a:pt x="69750" y="120000"/>
                              <a:pt x="69750" y="120000"/>
                              <a:pt x="69750" y="120000"/>
                            </a:cubicBezTo>
                            <a:cubicBezTo>
                              <a:pt x="70500" y="120000"/>
                              <a:pt x="70500" y="120000"/>
                              <a:pt x="70500" y="120000"/>
                            </a:cubicBezTo>
                            <a:close/>
                            <a:moveTo>
                              <a:pt x="112500" y="34455"/>
                            </a:moveTo>
                            <a:cubicBezTo>
                              <a:pt x="114750" y="24356"/>
                              <a:pt x="103500" y="24950"/>
                              <a:pt x="100500" y="23762"/>
                            </a:cubicBezTo>
                            <a:cubicBezTo>
                              <a:pt x="98250" y="19603"/>
                              <a:pt x="91500" y="18415"/>
                              <a:pt x="91500" y="18415"/>
                            </a:cubicBezTo>
                            <a:cubicBezTo>
                              <a:pt x="91500" y="7128"/>
                              <a:pt x="80250" y="8316"/>
                              <a:pt x="80250" y="8316"/>
                            </a:cubicBezTo>
                            <a:cubicBezTo>
                              <a:pt x="80250" y="8316"/>
                              <a:pt x="75000" y="0"/>
                              <a:pt x="63750" y="0"/>
                            </a:cubicBezTo>
                            <a:cubicBezTo>
                              <a:pt x="49500" y="594"/>
                              <a:pt x="48000" y="12475"/>
                              <a:pt x="48000" y="12475"/>
                            </a:cubicBezTo>
                            <a:cubicBezTo>
                              <a:pt x="39750" y="12475"/>
                              <a:pt x="38250" y="18415"/>
                              <a:pt x="38250" y="18415"/>
                            </a:cubicBezTo>
                            <a:cubicBezTo>
                              <a:pt x="24000" y="16039"/>
                              <a:pt x="21750" y="26732"/>
                              <a:pt x="21750" y="26732"/>
                            </a:cubicBezTo>
                            <a:cubicBezTo>
                              <a:pt x="16500" y="25544"/>
                              <a:pt x="0" y="33267"/>
                              <a:pt x="7500" y="43960"/>
                            </a:cubicBezTo>
                            <a:cubicBezTo>
                              <a:pt x="15000" y="55247"/>
                              <a:pt x="30750" y="52277"/>
                              <a:pt x="30750" y="52277"/>
                            </a:cubicBezTo>
                            <a:cubicBezTo>
                              <a:pt x="39000" y="65346"/>
                              <a:pt x="49500" y="57029"/>
                              <a:pt x="51750" y="58217"/>
                            </a:cubicBezTo>
                            <a:cubicBezTo>
                              <a:pt x="54000" y="60000"/>
                              <a:pt x="57000" y="59405"/>
                              <a:pt x="57000" y="59405"/>
                            </a:cubicBezTo>
                            <a:cubicBezTo>
                              <a:pt x="57000" y="59405"/>
                              <a:pt x="58500" y="68316"/>
                              <a:pt x="55500" y="75445"/>
                            </a:cubicBezTo>
                            <a:cubicBezTo>
                              <a:pt x="53250" y="82574"/>
                              <a:pt x="51000" y="92673"/>
                              <a:pt x="51000" y="92673"/>
                            </a:cubicBezTo>
                            <a:cubicBezTo>
                              <a:pt x="51000" y="92673"/>
                              <a:pt x="43500" y="90297"/>
                              <a:pt x="39750" y="87920"/>
                            </a:cubicBezTo>
                            <a:cubicBezTo>
                              <a:pt x="35250" y="85544"/>
                              <a:pt x="36000" y="80792"/>
                              <a:pt x="36000" y="80792"/>
                            </a:cubicBezTo>
                            <a:cubicBezTo>
                              <a:pt x="37500" y="80792"/>
                              <a:pt x="39000" y="78415"/>
                              <a:pt x="39000" y="78415"/>
                            </a:cubicBezTo>
                            <a:cubicBezTo>
                              <a:pt x="44250" y="81386"/>
                              <a:pt x="48750" y="77227"/>
                              <a:pt x="48750" y="72475"/>
                            </a:cubicBezTo>
                            <a:cubicBezTo>
                              <a:pt x="48750" y="67722"/>
                              <a:pt x="42750" y="67722"/>
                              <a:pt x="42750" y="67722"/>
                            </a:cubicBezTo>
                            <a:cubicBezTo>
                              <a:pt x="42750" y="67722"/>
                              <a:pt x="42750" y="65940"/>
                              <a:pt x="39750" y="65346"/>
                            </a:cubicBezTo>
                            <a:cubicBezTo>
                              <a:pt x="40500" y="61782"/>
                              <a:pt x="35250" y="61188"/>
                              <a:pt x="35250" y="61188"/>
                            </a:cubicBezTo>
                            <a:cubicBezTo>
                              <a:pt x="35250" y="61188"/>
                              <a:pt x="33000" y="58217"/>
                              <a:pt x="27750" y="58217"/>
                            </a:cubicBezTo>
                            <a:cubicBezTo>
                              <a:pt x="23250" y="57623"/>
                              <a:pt x="22500" y="62970"/>
                              <a:pt x="22500" y="62970"/>
                            </a:cubicBezTo>
                            <a:cubicBezTo>
                              <a:pt x="22500" y="62970"/>
                              <a:pt x="18750" y="62970"/>
                              <a:pt x="18000" y="65346"/>
                            </a:cubicBezTo>
                            <a:cubicBezTo>
                              <a:pt x="13500" y="64158"/>
                              <a:pt x="12000" y="68316"/>
                              <a:pt x="12000" y="68316"/>
                            </a:cubicBezTo>
                            <a:cubicBezTo>
                              <a:pt x="12000" y="68316"/>
                              <a:pt x="6750" y="68910"/>
                              <a:pt x="6000" y="72475"/>
                            </a:cubicBezTo>
                            <a:cubicBezTo>
                              <a:pt x="5250" y="77821"/>
                              <a:pt x="12750" y="79603"/>
                              <a:pt x="15000" y="78415"/>
                            </a:cubicBezTo>
                            <a:cubicBezTo>
                              <a:pt x="15000" y="81980"/>
                              <a:pt x="27000" y="82574"/>
                              <a:pt x="29250" y="81980"/>
                            </a:cubicBezTo>
                            <a:cubicBezTo>
                              <a:pt x="31500" y="87326"/>
                              <a:pt x="50250" y="96237"/>
                              <a:pt x="50250" y="96237"/>
                            </a:cubicBezTo>
                            <a:cubicBezTo>
                              <a:pt x="50250" y="96237"/>
                              <a:pt x="50250" y="103366"/>
                              <a:pt x="49500" y="108712"/>
                            </a:cubicBezTo>
                            <a:cubicBezTo>
                              <a:pt x="48750" y="113465"/>
                              <a:pt x="50250" y="115841"/>
                              <a:pt x="47250" y="117623"/>
                            </a:cubicBezTo>
                            <a:cubicBezTo>
                              <a:pt x="45000" y="119405"/>
                              <a:pt x="39750" y="119405"/>
                              <a:pt x="38250" y="120000"/>
                            </a:cubicBezTo>
                            <a:cubicBezTo>
                              <a:pt x="69750" y="120000"/>
                              <a:pt x="69750" y="120000"/>
                              <a:pt x="69750" y="120000"/>
                            </a:cubicBezTo>
                            <a:cubicBezTo>
                              <a:pt x="69000" y="118811"/>
                              <a:pt x="63000" y="112871"/>
                              <a:pt x="60750" y="101584"/>
                            </a:cubicBezTo>
                            <a:cubicBezTo>
                              <a:pt x="58500" y="89108"/>
                              <a:pt x="63750" y="79009"/>
                              <a:pt x="64500" y="77821"/>
                            </a:cubicBezTo>
                            <a:cubicBezTo>
                              <a:pt x="70500" y="70693"/>
                              <a:pt x="76500" y="58811"/>
                              <a:pt x="76500" y="58811"/>
                            </a:cubicBezTo>
                            <a:cubicBezTo>
                              <a:pt x="84750" y="57623"/>
                              <a:pt x="89250" y="51683"/>
                              <a:pt x="89250" y="51683"/>
                            </a:cubicBezTo>
                            <a:cubicBezTo>
                              <a:pt x="89250" y="51683"/>
                              <a:pt x="101250" y="56435"/>
                              <a:pt x="109500" y="51683"/>
                            </a:cubicBezTo>
                            <a:cubicBezTo>
                              <a:pt x="120000" y="43960"/>
                              <a:pt x="112500" y="34455"/>
                              <a:pt x="112500" y="34455"/>
                            </a:cubicBezTo>
                            <a:close/>
                            <a:moveTo>
                              <a:pt x="30750" y="81386"/>
                            </a:moveTo>
                            <a:cubicBezTo>
                              <a:pt x="31500" y="81386"/>
                              <a:pt x="33750" y="81386"/>
                              <a:pt x="33750" y="81386"/>
                            </a:cubicBezTo>
                            <a:cubicBezTo>
                              <a:pt x="33000" y="83168"/>
                              <a:pt x="34500" y="84950"/>
                              <a:pt x="34500" y="84950"/>
                            </a:cubicBezTo>
                            <a:cubicBezTo>
                              <a:pt x="32250" y="83762"/>
                              <a:pt x="30750" y="81386"/>
                              <a:pt x="30750" y="81386"/>
                            </a:cubicBezTo>
                            <a:close/>
                            <a:moveTo>
                              <a:pt x="62250" y="72475"/>
                            </a:moveTo>
                            <a:cubicBezTo>
                              <a:pt x="62250" y="72475"/>
                              <a:pt x="63750" y="64752"/>
                              <a:pt x="63000" y="60594"/>
                            </a:cubicBezTo>
                            <a:cubicBezTo>
                              <a:pt x="70500" y="61188"/>
                              <a:pt x="70500" y="61188"/>
                              <a:pt x="70500" y="61188"/>
                            </a:cubicBezTo>
                            <a:cubicBezTo>
                              <a:pt x="70500" y="61188"/>
                              <a:pt x="68250" y="67128"/>
                              <a:pt x="62250" y="72475"/>
                            </a:cubicBezTo>
                            <a:close/>
                            <a:moveTo>
                              <a:pt x="38250" y="120000"/>
                            </a:moveTo>
                            <a:cubicBezTo>
                              <a:pt x="36750" y="120000"/>
                              <a:pt x="36750" y="120000"/>
                              <a:pt x="36750" y="120000"/>
                            </a:cubicBezTo>
                            <a:cubicBezTo>
                              <a:pt x="36750" y="120000"/>
                              <a:pt x="37500" y="120000"/>
                              <a:pt x="38250" y="1200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8" name="iṩlîḓê"/>
                    <p:cNvSpPr/>
                    <p:nvPr/>
                  </p:nvSpPr>
                  <p:spPr>
                    <a:xfrm>
                      <a:off x="-152397"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662" y="34258"/>
                          </a:moveTo>
                          <a:cubicBezTo>
                            <a:pt x="114792" y="24149"/>
                            <a:pt x="103431" y="25085"/>
                            <a:pt x="101065" y="23775"/>
                          </a:cubicBezTo>
                          <a:cubicBezTo>
                            <a:pt x="98698" y="19656"/>
                            <a:pt x="91834" y="18533"/>
                            <a:pt x="91834" y="18533"/>
                          </a:cubicBezTo>
                          <a:cubicBezTo>
                            <a:pt x="91597" y="7113"/>
                            <a:pt x="80236" y="8237"/>
                            <a:pt x="80236" y="8237"/>
                          </a:cubicBezTo>
                          <a:cubicBezTo>
                            <a:pt x="80236" y="8237"/>
                            <a:pt x="75502"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0769" y="52230"/>
                            <a:pt x="30769" y="52230"/>
                          </a:cubicBezTo>
                          <a:cubicBezTo>
                            <a:pt x="39053"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520" y="67769"/>
                            <a:pt x="43076" y="67769"/>
                            <a:pt x="43076" y="67769"/>
                          </a:cubicBezTo>
                          <a:cubicBezTo>
                            <a:pt x="43076" y="67769"/>
                            <a:pt x="42603" y="65897"/>
                            <a:pt x="40000" y="65335"/>
                          </a:cubicBezTo>
                          <a:cubicBezTo>
                            <a:pt x="40473" y="61591"/>
                            <a:pt x="35502" y="61404"/>
                            <a:pt x="35502" y="61404"/>
                          </a:cubicBezTo>
                          <a:cubicBezTo>
                            <a:pt x="35502"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100" y="68705"/>
                            <a:pt x="6153" y="72823"/>
                          </a:cubicBezTo>
                          <a:cubicBezTo>
                            <a:pt x="5207" y="77691"/>
                            <a:pt x="12781" y="79563"/>
                            <a:pt x="14911"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686" y="59157"/>
                            <a:pt x="76686" y="59157"/>
                          </a:cubicBezTo>
                          <a:cubicBezTo>
                            <a:pt x="84970" y="57659"/>
                            <a:pt x="89704" y="51669"/>
                            <a:pt x="89704" y="51669"/>
                          </a:cubicBezTo>
                          <a:cubicBezTo>
                            <a:pt x="89704" y="51669"/>
                            <a:pt x="101301" y="56349"/>
                            <a:pt x="109585" y="51669"/>
                          </a:cubicBezTo>
                          <a:cubicBezTo>
                            <a:pt x="120000" y="44368"/>
                            <a:pt x="112662" y="34258"/>
                            <a:pt x="112662" y="34258"/>
                          </a:cubicBezTo>
                          <a:close/>
                          <a:moveTo>
                            <a:pt x="31005" y="81809"/>
                          </a:moveTo>
                          <a:cubicBezTo>
                            <a:pt x="31952" y="81622"/>
                            <a:pt x="33846" y="81622"/>
                            <a:pt x="33846" y="81622"/>
                          </a:cubicBezTo>
                          <a:cubicBezTo>
                            <a:pt x="33372" y="83307"/>
                            <a:pt x="34792" y="85179"/>
                            <a:pt x="34792" y="85179"/>
                          </a:cubicBezTo>
                          <a:cubicBezTo>
                            <a:pt x="32662" y="83681"/>
                            <a:pt x="31005" y="81809"/>
                            <a:pt x="31005" y="81809"/>
                          </a:cubicBezTo>
                          <a:close/>
                          <a:moveTo>
                            <a:pt x="62721" y="72449"/>
                          </a:moveTo>
                          <a:cubicBezTo>
                            <a:pt x="62721" y="72449"/>
                            <a:pt x="63905" y="65148"/>
                            <a:pt x="63431" y="60842"/>
                          </a:cubicBezTo>
                          <a:cubicBezTo>
                            <a:pt x="70769" y="61029"/>
                            <a:pt x="70769" y="61029"/>
                            <a:pt x="70769" y="61029"/>
                          </a:cubicBezTo>
                          <a:cubicBezTo>
                            <a:pt x="70769" y="61029"/>
                            <a:pt x="68639" y="67394"/>
                            <a:pt x="62721"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9" name="iṡlîḓè"/>
                    <p:cNvSpPr/>
                    <p:nvPr/>
                  </p:nvSpPr>
                  <p:spPr>
                    <a:xfrm>
                      <a:off x="3079750" y="8683339"/>
                      <a:ext cx="1301748" cy="1644649"/>
                    </a:xfrm>
                    <a:custGeom>
                      <a:avLst/>
                      <a:gdLst/>
                      <a:ahLst/>
                      <a:cxnLst/>
                      <a:rect l="0" t="0" r="0" b="0"/>
                      <a:pathLst>
                        <a:path w="120000" h="120000" extrusionOk="0">
                          <a:moveTo>
                            <a:pt x="82721" y="119719"/>
                          </a:moveTo>
                          <a:cubicBezTo>
                            <a:pt x="81656" y="119719"/>
                            <a:pt x="81656" y="119719"/>
                            <a:pt x="81656" y="119719"/>
                          </a:cubicBezTo>
                          <a:cubicBezTo>
                            <a:pt x="82366" y="119719"/>
                            <a:pt x="82721" y="119719"/>
                            <a:pt x="82721" y="119719"/>
                          </a:cubicBezTo>
                          <a:close/>
                          <a:moveTo>
                            <a:pt x="49349" y="120000"/>
                          </a:moveTo>
                          <a:cubicBezTo>
                            <a:pt x="49349" y="120000"/>
                            <a:pt x="49349" y="120000"/>
                            <a:pt x="49704" y="119719"/>
                          </a:cubicBezTo>
                          <a:cubicBezTo>
                            <a:pt x="49349" y="119719"/>
                            <a:pt x="49349" y="119719"/>
                            <a:pt x="49349" y="119719"/>
                          </a:cubicBezTo>
                          <a:lnTo>
                            <a:pt x="49349" y="120000"/>
                          </a:lnTo>
                          <a:close/>
                          <a:moveTo>
                            <a:pt x="107573" y="68411"/>
                          </a:moveTo>
                          <a:cubicBezTo>
                            <a:pt x="107573" y="68411"/>
                            <a:pt x="106153" y="64205"/>
                            <a:pt x="101538" y="65607"/>
                          </a:cubicBezTo>
                          <a:cubicBezTo>
                            <a:pt x="101183" y="63084"/>
                            <a:pt x="96923" y="63364"/>
                            <a:pt x="96923" y="63364"/>
                          </a:cubicBezTo>
                          <a:cubicBezTo>
                            <a:pt x="96923" y="63364"/>
                            <a:pt x="96568" y="57757"/>
                            <a:pt x="91597" y="58317"/>
                          </a:cubicBezTo>
                          <a:cubicBezTo>
                            <a:pt x="86627" y="58598"/>
                            <a:pt x="84142" y="61401"/>
                            <a:pt x="84142" y="61401"/>
                          </a:cubicBezTo>
                          <a:cubicBezTo>
                            <a:pt x="84142" y="61401"/>
                            <a:pt x="79171" y="61682"/>
                            <a:pt x="79881" y="65327"/>
                          </a:cubicBezTo>
                          <a:cubicBezTo>
                            <a:pt x="77396" y="65887"/>
                            <a:pt x="76686" y="67850"/>
                            <a:pt x="76686" y="67850"/>
                          </a:cubicBezTo>
                          <a:cubicBezTo>
                            <a:pt x="76686" y="67850"/>
                            <a:pt x="71360" y="67850"/>
                            <a:pt x="71005" y="72616"/>
                          </a:cubicBezTo>
                          <a:cubicBezTo>
                            <a:pt x="70650" y="77383"/>
                            <a:pt x="75621" y="81588"/>
                            <a:pt x="80946" y="78504"/>
                          </a:cubicBezTo>
                          <a:cubicBezTo>
                            <a:pt x="80946" y="78504"/>
                            <a:pt x="82366" y="80747"/>
                            <a:pt x="84142" y="81028"/>
                          </a:cubicBezTo>
                          <a:cubicBezTo>
                            <a:pt x="84142" y="81028"/>
                            <a:pt x="84142" y="85794"/>
                            <a:pt x="80236" y="88037"/>
                          </a:cubicBezTo>
                          <a:cubicBezTo>
                            <a:pt x="76331" y="90560"/>
                            <a:pt x="68520" y="92803"/>
                            <a:pt x="68520" y="92803"/>
                          </a:cubicBezTo>
                          <a:cubicBezTo>
                            <a:pt x="68520" y="92803"/>
                            <a:pt x="66745" y="82429"/>
                            <a:pt x="64260" y="75420"/>
                          </a:cubicBezTo>
                          <a:cubicBezTo>
                            <a:pt x="61420" y="68411"/>
                            <a:pt x="62485" y="59719"/>
                            <a:pt x="62485" y="59719"/>
                          </a:cubicBezTo>
                          <a:cubicBezTo>
                            <a:pt x="62485" y="59719"/>
                            <a:pt x="65680" y="60000"/>
                            <a:pt x="68165" y="58598"/>
                          </a:cubicBezTo>
                          <a:cubicBezTo>
                            <a:pt x="70650" y="57196"/>
                            <a:pt x="80591" y="65327"/>
                            <a:pt x="89112" y="52149"/>
                          </a:cubicBezTo>
                          <a:cubicBezTo>
                            <a:pt x="89112" y="52149"/>
                            <a:pt x="104733" y="55514"/>
                            <a:pt x="112189" y="44299"/>
                          </a:cubicBezTo>
                          <a:cubicBezTo>
                            <a:pt x="120000" y="33084"/>
                            <a:pt x="103313" y="25794"/>
                            <a:pt x="97988" y="26915"/>
                          </a:cubicBezTo>
                          <a:cubicBezTo>
                            <a:pt x="97988" y="26915"/>
                            <a:pt x="95857" y="16542"/>
                            <a:pt x="80946" y="18785"/>
                          </a:cubicBezTo>
                          <a:cubicBezTo>
                            <a:pt x="80946" y="18785"/>
                            <a:pt x="79881" y="12616"/>
                            <a:pt x="72071" y="12897"/>
                          </a:cubicBezTo>
                          <a:cubicBezTo>
                            <a:pt x="72071" y="12897"/>
                            <a:pt x="69940" y="841"/>
                            <a:pt x="55739" y="280"/>
                          </a:cubicBezTo>
                          <a:cubicBezTo>
                            <a:pt x="44378" y="0"/>
                            <a:pt x="39763" y="8411"/>
                            <a:pt x="39763" y="8411"/>
                          </a:cubicBezTo>
                          <a:cubicBezTo>
                            <a:pt x="39763" y="8411"/>
                            <a:pt x="28402" y="7289"/>
                            <a:pt x="28047" y="18504"/>
                          </a:cubicBezTo>
                          <a:cubicBezTo>
                            <a:pt x="28047" y="18504"/>
                            <a:pt x="21301" y="19906"/>
                            <a:pt x="18816" y="23831"/>
                          </a:cubicBezTo>
                          <a:cubicBezTo>
                            <a:pt x="16331" y="25233"/>
                            <a:pt x="4970" y="24392"/>
                            <a:pt x="7100" y="34485"/>
                          </a:cubicBezTo>
                          <a:cubicBezTo>
                            <a:pt x="7100" y="34485"/>
                            <a:pt x="0" y="44299"/>
                            <a:pt x="10295" y="51588"/>
                          </a:cubicBezTo>
                          <a:cubicBezTo>
                            <a:pt x="18461" y="56355"/>
                            <a:pt x="30177" y="51869"/>
                            <a:pt x="30177" y="51869"/>
                          </a:cubicBezTo>
                          <a:cubicBezTo>
                            <a:pt x="30177" y="51869"/>
                            <a:pt x="34792" y="57757"/>
                            <a:pt x="42958" y="59158"/>
                          </a:cubicBezTo>
                          <a:cubicBezTo>
                            <a:pt x="42958" y="59158"/>
                            <a:pt x="49349" y="70934"/>
                            <a:pt x="54674" y="77943"/>
                          </a:cubicBezTo>
                          <a:cubicBezTo>
                            <a:pt x="56094" y="79345"/>
                            <a:pt x="61420" y="89158"/>
                            <a:pt x="59289" y="101495"/>
                          </a:cubicBezTo>
                          <a:cubicBezTo>
                            <a:pt x="56804" y="112710"/>
                            <a:pt x="50769" y="118878"/>
                            <a:pt x="49704" y="119719"/>
                          </a:cubicBezTo>
                          <a:cubicBezTo>
                            <a:pt x="81656" y="119719"/>
                            <a:pt x="81656" y="119719"/>
                            <a:pt x="81656" y="119719"/>
                          </a:cubicBezTo>
                          <a:cubicBezTo>
                            <a:pt x="79881" y="119719"/>
                            <a:pt x="74556" y="119439"/>
                            <a:pt x="72426" y="118037"/>
                          </a:cubicBezTo>
                          <a:cubicBezTo>
                            <a:pt x="69585" y="115794"/>
                            <a:pt x="70650" y="113551"/>
                            <a:pt x="69940" y="108504"/>
                          </a:cubicBezTo>
                          <a:cubicBezTo>
                            <a:pt x="69230" y="103457"/>
                            <a:pt x="69585" y="96168"/>
                            <a:pt x="69585" y="96168"/>
                          </a:cubicBezTo>
                          <a:cubicBezTo>
                            <a:pt x="69585" y="96168"/>
                            <a:pt x="88047" y="87476"/>
                            <a:pt x="90887" y="82149"/>
                          </a:cubicBezTo>
                          <a:cubicBezTo>
                            <a:pt x="92662" y="82710"/>
                            <a:pt x="105088" y="81869"/>
                            <a:pt x="105088" y="78785"/>
                          </a:cubicBezTo>
                          <a:cubicBezTo>
                            <a:pt x="107218" y="79626"/>
                            <a:pt x="114674" y="77663"/>
                            <a:pt x="113964" y="72897"/>
                          </a:cubicBezTo>
                          <a:cubicBezTo>
                            <a:pt x="112544" y="68691"/>
                            <a:pt x="107573" y="68411"/>
                            <a:pt x="107573" y="68411"/>
                          </a:cubicBezTo>
                          <a:close/>
                          <a:moveTo>
                            <a:pt x="48994" y="61121"/>
                          </a:moveTo>
                          <a:cubicBezTo>
                            <a:pt x="56449" y="60841"/>
                            <a:pt x="56449" y="60841"/>
                            <a:pt x="56449" y="60841"/>
                          </a:cubicBezTo>
                          <a:cubicBezTo>
                            <a:pt x="56094" y="65046"/>
                            <a:pt x="57159" y="72616"/>
                            <a:pt x="57159" y="72616"/>
                          </a:cubicBezTo>
                          <a:cubicBezTo>
                            <a:pt x="51479" y="67570"/>
                            <a:pt x="48994" y="61121"/>
                            <a:pt x="48994" y="61121"/>
                          </a:cubicBezTo>
                          <a:close/>
                          <a:moveTo>
                            <a:pt x="85207" y="85233"/>
                          </a:moveTo>
                          <a:cubicBezTo>
                            <a:pt x="85207" y="85233"/>
                            <a:pt x="86272" y="83271"/>
                            <a:pt x="85917" y="81588"/>
                          </a:cubicBezTo>
                          <a:cubicBezTo>
                            <a:pt x="85917" y="81588"/>
                            <a:pt x="88047" y="81588"/>
                            <a:pt x="89112" y="81869"/>
                          </a:cubicBezTo>
                          <a:cubicBezTo>
                            <a:pt x="89112" y="81869"/>
                            <a:pt x="86982" y="83831"/>
                            <a:pt x="85207" y="8523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0" name="íṣlidé"/>
                    <p:cNvSpPr/>
                    <p:nvPr/>
                  </p:nvSpPr>
                  <p:spPr>
                    <a:xfrm>
                      <a:off x="6540501" y="8943689"/>
                      <a:ext cx="1098550" cy="1384298"/>
                    </a:xfrm>
                    <a:custGeom>
                      <a:avLst/>
                      <a:gdLst/>
                      <a:ahLst/>
                      <a:cxnLst/>
                      <a:rect l="0" t="0" r="0" b="0"/>
                      <a:pathLst>
                        <a:path w="120000" h="120000" extrusionOk="0">
                          <a:moveTo>
                            <a:pt x="49263" y="120000"/>
                          </a:moveTo>
                          <a:cubicBezTo>
                            <a:pt x="49263" y="120000"/>
                            <a:pt x="49263" y="120000"/>
                            <a:pt x="49684" y="119666"/>
                          </a:cubicBezTo>
                          <a:cubicBezTo>
                            <a:pt x="49263" y="119666"/>
                            <a:pt x="49263" y="119666"/>
                            <a:pt x="49263" y="119666"/>
                          </a:cubicBezTo>
                          <a:lnTo>
                            <a:pt x="49263" y="120000"/>
                          </a:lnTo>
                          <a:close/>
                          <a:moveTo>
                            <a:pt x="107368" y="68333"/>
                          </a:moveTo>
                          <a:cubicBezTo>
                            <a:pt x="107368" y="68333"/>
                            <a:pt x="105684" y="64000"/>
                            <a:pt x="101473" y="65666"/>
                          </a:cubicBezTo>
                          <a:cubicBezTo>
                            <a:pt x="101052" y="63000"/>
                            <a:pt x="96842" y="63333"/>
                            <a:pt x="96842" y="63333"/>
                          </a:cubicBezTo>
                          <a:cubicBezTo>
                            <a:pt x="96842" y="63333"/>
                            <a:pt x="96421" y="57666"/>
                            <a:pt x="91368" y="58000"/>
                          </a:cubicBezTo>
                          <a:cubicBezTo>
                            <a:pt x="86736" y="58333"/>
                            <a:pt x="84210" y="61333"/>
                            <a:pt x="84210" y="61333"/>
                          </a:cubicBezTo>
                          <a:cubicBezTo>
                            <a:pt x="84210" y="61333"/>
                            <a:pt x="79157" y="61666"/>
                            <a:pt x="80000" y="65333"/>
                          </a:cubicBezTo>
                          <a:cubicBezTo>
                            <a:pt x="77052" y="65666"/>
                            <a:pt x="76631" y="67666"/>
                            <a:pt x="76631" y="67666"/>
                          </a:cubicBezTo>
                          <a:cubicBezTo>
                            <a:pt x="76631" y="67666"/>
                            <a:pt x="71157" y="67666"/>
                            <a:pt x="70736" y="72333"/>
                          </a:cubicBezTo>
                          <a:cubicBezTo>
                            <a:pt x="70736" y="77333"/>
                            <a:pt x="75368" y="81333"/>
                            <a:pt x="80842" y="78333"/>
                          </a:cubicBezTo>
                          <a:cubicBezTo>
                            <a:pt x="80842" y="78333"/>
                            <a:pt x="82105" y="80666"/>
                            <a:pt x="83789" y="81000"/>
                          </a:cubicBezTo>
                          <a:cubicBezTo>
                            <a:pt x="83789" y="81000"/>
                            <a:pt x="84210" y="85666"/>
                            <a:pt x="80000" y="88000"/>
                          </a:cubicBezTo>
                          <a:cubicBezTo>
                            <a:pt x="76210" y="90333"/>
                            <a:pt x="68210" y="92666"/>
                            <a:pt x="68210" y="92666"/>
                          </a:cubicBezTo>
                          <a:cubicBezTo>
                            <a:pt x="68210" y="92666"/>
                            <a:pt x="66526" y="82333"/>
                            <a:pt x="63999" y="75333"/>
                          </a:cubicBezTo>
                          <a:cubicBezTo>
                            <a:pt x="61473" y="68333"/>
                            <a:pt x="62315" y="59666"/>
                            <a:pt x="62315" y="59666"/>
                          </a:cubicBezTo>
                          <a:cubicBezTo>
                            <a:pt x="62315" y="59666"/>
                            <a:pt x="65263" y="60000"/>
                            <a:pt x="67789" y="58333"/>
                          </a:cubicBezTo>
                          <a:cubicBezTo>
                            <a:pt x="70315" y="57000"/>
                            <a:pt x="80842" y="65333"/>
                            <a:pt x="88842" y="52000"/>
                          </a:cubicBezTo>
                          <a:cubicBezTo>
                            <a:pt x="88842" y="52000"/>
                            <a:pt x="104842" y="55333"/>
                            <a:pt x="112421" y="44333"/>
                          </a:cubicBezTo>
                          <a:cubicBezTo>
                            <a:pt x="119999" y="33000"/>
                            <a:pt x="103157" y="25666"/>
                            <a:pt x="97684" y="26666"/>
                          </a:cubicBezTo>
                          <a:cubicBezTo>
                            <a:pt x="97684" y="26666"/>
                            <a:pt x="96000" y="16333"/>
                            <a:pt x="80842" y="18666"/>
                          </a:cubicBezTo>
                          <a:cubicBezTo>
                            <a:pt x="80842" y="18666"/>
                            <a:pt x="79578" y="12333"/>
                            <a:pt x="72000" y="12666"/>
                          </a:cubicBezTo>
                          <a:cubicBezTo>
                            <a:pt x="72000" y="12666"/>
                            <a:pt x="69894" y="666"/>
                            <a:pt x="55578" y="0"/>
                          </a:cubicBezTo>
                          <a:cubicBezTo>
                            <a:pt x="44210" y="0"/>
                            <a:pt x="39578" y="8000"/>
                            <a:pt x="39578" y="8000"/>
                          </a:cubicBezTo>
                          <a:cubicBezTo>
                            <a:pt x="39578" y="8000"/>
                            <a:pt x="28210" y="7000"/>
                            <a:pt x="28210" y="18333"/>
                          </a:cubicBezTo>
                          <a:cubicBezTo>
                            <a:pt x="28210" y="18333"/>
                            <a:pt x="21052" y="19666"/>
                            <a:pt x="18947" y="23666"/>
                          </a:cubicBezTo>
                          <a:cubicBezTo>
                            <a:pt x="16421" y="25000"/>
                            <a:pt x="5052" y="24000"/>
                            <a:pt x="7157" y="34333"/>
                          </a:cubicBezTo>
                          <a:cubicBezTo>
                            <a:pt x="7157" y="34333"/>
                            <a:pt x="0" y="44333"/>
                            <a:pt x="10105" y="51666"/>
                          </a:cubicBezTo>
                          <a:cubicBezTo>
                            <a:pt x="18526" y="56333"/>
                            <a:pt x="29894" y="51666"/>
                            <a:pt x="29894" y="51666"/>
                          </a:cubicBezTo>
                          <a:cubicBezTo>
                            <a:pt x="29894" y="51666"/>
                            <a:pt x="34526" y="57666"/>
                            <a:pt x="42947" y="59000"/>
                          </a:cubicBezTo>
                          <a:cubicBezTo>
                            <a:pt x="42947" y="59000"/>
                            <a:pt x="49263" y="71000"/>
                            <a:pt x="54736" y="77666"/>
                          </a:cubicBezTo>
                          <a:cubicBezTo>
                            <a:pt x="56000" y="79333"/>
                            <a:pt x="61052" y="89000"/>
                            <a:pt x="58947" y="101333"/>
                          </a:cubicBezTo>
                          <a:cubicBezTo>
                            <a:pt x="56842" y="112666"/>
                            <a:pt x="50526" y="118666"/>
                            <a:pt x="49684" y="119666"/>
                          </a:cubicBezTo>
                          <a:cubicBezTo>
                            <a:pt x="81684" y="119666"/>
                            <a:pt x="81684" y="119666"/>
                            <a:pt x="81684" y="119666"/>
                          </a:cubicBezTo>
                          <a:cubicBezTo>
                            <a:pt x="79578" y="119666"/>
                            <a:pt x="74526" y="119666"/>
                            <a:pt x="72000" y="118000"/>
                          </a:cubicBezTo>
                          <a:cubicBezTo>
                            <a:pt x="69473" y="116000"/>
                            <a:pt x="70736" y="113666"/>
                            <a:pt x="69894" y="108666"/>
                          </a:cubicBezTo>
                          <a:cubicBezTo>
                            <a:pt x="69052" y="103666"/>
                            <a:pt x="69473" y="96000"/>
                            <a:pt x="69473" y="96000"/>
                          </a:cubicBezTo>
                          <a:cubicBezTo>
                            <a:pt x="69473" y="96000"/>
                            <a:pt x="88000" y="87333"/>
                            <a:pt x="90526" y="82000"/>
                          </a:cubicBezTo>
                          <a:cubicBezTo>
                            <a:pt x="92631" y="82666"/>
                            <a:pt x="104842" y="82000"/>
                            <a:pt x="104842" y="78666"/>
                          </a:cubicBezTo>
                          <a:cubicBezTo>
                            <a:pt x="106947" y="79333"/>
                            <a:pt x="114526" y="77666"/>
                            <a:pt x="113684" y="72666"/>
                          </a:cubicBezTo>
                          <a:cubicBezTo>
                            <a:pt x="112421" y="68666"/>
                            <a:pt x="107368" y="68333"/>
                            <a:pt x="107368" y="68333"/>
                          </a:cubicBezTo>
                          <a:close/>
                          <a:moveTo>
                            <a:pt x="48842" y="61000"/>
                          </a:moveTo>
                          <a:cubicBezTo>
                            <a:pt x="56421" y="61000"/>
                            <a:pt x="56421" y="61000"/>
                            <a:pt x="56421" y="61000"/>
                          </a:cubicBezTo>
                          <a:cubicBezTo>
                            <a:pt x="56000" y="64999"/>
                            <a:pt x="56842" y="72333"/>
                            <a:pt x="56842" y="72333"/>
                          </a:cubicBezTo>
                          <a:cubicBezTo>
                            <a:pt x="51368" y="67333"/>
                            <a:pt x="48842" y="61000"/>
                            <a:pt x="48842" y="61000"/>
                          </a:cubicBezTo>
                          <a:close/>
                          <a:moveTo>
                            <a:pt x="85052" y="85000"/>
                          </a:moveTo>
                          <a:cubicBezTo>
                            <a:pt x="85052" y="85000"/>
                            <a:pt x="86315" y="83000"/>
                            <a:pt x="85894" y="81666"/>
                          </a:cubicBezTo>
                          <a:cubicBezTo>
                            <a:pt x="85894" y="81666"/>
                            <a:pt x="88000" y="81666"/>
                            <a:pt x="88842" y="81666"/>
                          </a:cubicBezTo>
                          <a:cubicBezTo>
                            <a:pt x="88842" y="81666"/>
                            <a:pt x="87157" y="83666"/>
                            <a:pt x="85052" y="85000"/>
                          </a:cubicBezTo>
                          <a:close/>
                          <a:moveTo>
                            <a:pt x="82526" y="119666"/>
                          </a:moveTo>
                          <a:cubicBezTo>
                            <a:pt x="81684" y="119666"/>
                            <a:pt x="81684" y="119666"/>
                            <a:pt x="81684" y="119666"/>
                          </a:cubicBezTo>
                          <a:cubicBezTo>
                            <a:pt x="82105" y="119666"/>
                            <a:pt x="82526" y="119666"/>
                            <a:pt x="82526" y="11966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1" name="í$ḻidé"/>
                    <p:cNvSpPr/>
                    <p:nvPr/>
                  </p:nvSpPr>
                  <p:spPr>
                    <a:xfrm>
                      <a:off x="566420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882" y="59814"/>
                            <a:pt x="57882" y="59814"/>
                          </a:cubicBezTo>
                          <a:cubicBezTo>
                            <a:pt x="57882" y="59814"/>
                            <a:pt x="58352" y="68359"/>
                            <a:pt x="56000" y="75417"/>
                          </a:cubicBezTo>
                          <a:cubicBezTo>
                            <a:pt x="53176" y="82476"/>
                            <a:pt x="51294" y="92879"/>
                            <a:pt x="51294" y="92879"/>
                          </a:cubicBezTo>
                          <a:cubicBezTo>
                            <a:pt x="51294" y="92879"/>
                            <a:pt x="43764" y="90650"/>
                            <a:pt x="40000" y="88049"/>
                          </a:cubicBezTo>
                          <a:cubicBezTo>
                            <a:pt x="35764" y="85820"/>
                            <a:pt x="35764" y="80990"/>
                            <a:pt x="35764" y="80990"/>
                          </a:cubicBezTo>
                          <a:cubicBezTo>
                            <a:pt x="37647" y="80619"/>
                            <a:pt x="39058" y="78390"/>
                            <a:pt x="39058" y="78390"/>
                          </a:cubicBezTo>
                          <a:cubicBezTo>
                            <a:pt x="44705" y="81362"/>
                            <a:pt x="49411" y="77275"/>
                            <a:pt x="48941" y="72445"/>
                          </a:cubicBezTo>
                          <a:cubicBezTo>
                            <a:pt x="48941"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529" y="57956"/>
                            <a:pt x="23058" y="63529"/>
                            <a:pt x="23058" y="63529"/>
                          </a:cubicBezTo>
                          <a:cubicBezTo>
                            <a:pt x="23058" y="63529"/>
                            <a:pt x="18823" y="63157"/>
                            <a:pt x="18352" y="65758"/>
                          </a:cubicBezTo>
                          <a:cubicBezTo>
                            <a:pt x="14117" y="64272"/>
                            <a:pt x="12235" y="68359"/>
                            <a:pt x="12235" y="68359"/>
                          </a:cubicBezTo>
                          <a:cubicBezTo>
                            <a:pt x="12235" y="68359"/>
                            <a:pt x="7529"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9411" y="113684"/>
                            <a:pt x="50352" y="115913"/>
                            <a:pt x="47529" y="117770"/>
                          </a:cubicBezTo>
                          <a:cubicBezTo>
                            <a:pt x="45647" y="119628"/>
                            <a:pt x="40470" y="119628"/>
                            <a:pt x="38117" y="119628"/>
                          </a:cubicBezTo>
                          <a:cubicBezTo>
                            <a:pt x="70588" y="119628"/>
                            <a:pt x="70588" y="119628"/>
                            <a:pt x="70588" y="119628"/>
                          </a:cubicBezTo>
                          <a:cubicBezTo>
                            <a:pt x="69176" y="118885"/>
                            <a:pt x="63058" y="112941"/>
                            <a:pt x="60705" y="101424"/>
                          </a:cubicBezTo>
                          <a:cubicBezTo>
                            <a:pt x="58823" y="89164"/>
                            <a:pt x="64000"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1058" y="60928"/>
                            <a:pt x="71058" y="60928"/>
                            <a:pt x="71058" y="60928"/>
                          </a:cubicBezTo>
                          <a:cubicBezTo>
                            <a:pt x="7105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2" name="îş1iḋé"/>
                    <p:cNvSpPr/>
                    <p:nvPr/>
                  </p:nvSpPr>
                  <p:spPr>
                    <a:xfrm>
                      <a:off x="7937500" y="7864189"/>
                      <a:ext cx="1952624" cy="2463799"/>
                    </a:xfrm>
                    <a:custGeom>
                      <a:avLst/>
                      <a:gdLst/>
                      <a:ahLst/>
                      <a:cxnLst/>
                      <a:rect l="0" t="0" r="0" b="0"/>
                      <a:pathLst>
                        <a:path w="120000" h="120000" extrusionOk="0">
                          <a:moveTo>
                            <a:pt x="70532" y="119812"/>
                          </a:moveTo>
                          <a:cubicBezTo>
                            <a:pt x="70295" y="119812"/>
                            <a:pt x="70295" y="119812"/>
                            <a:pt x="70295" y="119812"/>
                          </a:cubicBezTo>
                          <a:cubicBezTo>
                            <a:pt x="70532" y="119812"/>
                            <a:pt x="70532" y="120000"/>
                            <a:pt x="70532" y="120000"/>
                          </a:cubicBezTo>
                          <a:lnTo>
                            <a:pt x="70532" y="119812"/>
                          </a:lnTo>
                          <a:close/>
                          <a:moveTo>
                            <a:pt x="38106" y="119812"/>
                          </a:moveTo>
                          <a:cubicBezTo>
                            <a:pt x="37159" y="119812"/>
                            <a:pt x="37159" y="119812"/>
                            <a:pt x="37159" y="119812"/>
                          </a:cubicBezTo>
                          <a:cubicBezTo>
                            <a:pt x="37159" y="119812"/>
                            <a:pt x="37633" y="119812"/>
                            <a:pt x="38106" y="119812"/>
                          </a:cubicBezTo>
                          <a:close/>
                          <a:moveTo>
                            <a:pt x="112899" y="34258"/>
                          </a:moveTo>
                          <a:cubicBezTo>
                            <a:pt x="115029" y="24149"/>
                            <a:pt x="103431" y="25085"/>
                            <a:pt x="101065" y="23775"/>
                          </a:cubicBezTo>
                          <a:cubicBezTo>
                            <a:pt x="98698" y="19656"/>
                            <a:pt x="91834" y="18533"/>
                            <a:pt x="91834" y="18533"/>
                          </a:cubicBezTo>
                          <a:cubicBezTo>
                            <a:pt x="91597" y="7113"/>
                            <a:pt x="80236" y="8237"/>
                            <a:pt x="80236" y="8237"/>
                          </a:cubicBezTo>
                          <a:cubicBezTo>
                            <a:pt x="80236" y="8237"/>
                            <a:pt x="75739" y="0"/>
                            <a:pt x="64142" y="187"/>
                          </a:cubicBezTo>
                          <a:cubicBezTo>
                            <a:pt x="49940" y="748"/>
                            <a:pt x="48047" y="12730"/>
                            <a:pt x="48047" y="12730"/>
                          </a:cubicBezTo>
                          <a:cubicBezTo>
                            <a:pt x="40000" y="12542"/>
                            <a:pt x="38816" y="18720"/>
                            <a:pt x="38816" y="18720"/>
                          </a:cubicBezTo>
                          <a:cubicBezTo>
                            <a:pt x="23905" y="16287"/>
                            <a:pt x="22011" y="26957"/>
                            <a:pt x="22011" y="26957"/>
                          </a:cubicBezTo>
                          <a:cubicBezTo>
                            <a:pt x="16568" y="25647"/>
                            <a:pt x="0" y="33135"/>
                            <a:pt x="7573" y="44368"/>
                          </a:cubicBezTo>
                          <a:cubicBezTo>
                            <a:pt x="15147" y="55600"/>
                            <a:pt x="31005" y="52230"/>
                            <a:pt x="31005" y="52230"/>
                          </a:cubicBezTo>
                          <a:cubicBezTo>
                            <a:pt x="39289" y="65335"/>
                            <a:pt x="49467" y="57098"/>
                            <a:pt x="51834" y="58408"/>
                          </a:cubicBezTo>
                          <a:cubicBezTo>
                            <a:pt x="54437" y="59906"/>
                            <a:pt x="57514" y="59719"/>
                            <a:pt x="57514" y="59719"/>
                          </a:cubicBezTo>
                          <a:cubicBezTo>
                            <a:pt x="57514" y="59719"/>
                            <a:pt x="58461" y="68330"/>
                            <a:pt x="55857" y="75444"/>
                          </a:cubicBezTo>
                          <a:cubicBezTo>
                            <a:pt x="53254" y="82558"/>
                            <a:pt x="51360" y="92854"/>
                            <a:pt x="51360" y="92854"/>
                          </a:cubicBezTo>
                          <a:cubicBezTo>
                            <a:pt x="51360" y="92854"/>
                            <a:pt x="43786" y="90421"/>
                            <a:pt x="39763" y="88174"/>
                          </a:cubicBezTo>
                          <a:cubicBezTo>
                            <a:pt x="35739" y="85741"/>
                            <a:pt x="35739" y="81060"/>
                            <a:pt x="35739" y="81060"/>
                          </a:cubicBezTo>
                          <a:cubicBezTo>
                            <a:pt x="37633" y="80686"/>
                            <a:pt x="38816" y="78439"/>
                            <a:pt x="38816" y="78439"/>
                          </a:cubicBezTo>
                          <a:cubicBezTo>
                            <a:pt x="44497" y="81435"/>
                            <a:pt x="49230" y="77316"/>
                            <a:pt x="48994" y="72449"/>
                          </a:cubicBezTo>
                          <a:cubicBezTo>
                            <a:pt x="48757" y="67769"/>
                            <a:pt x="43076" y="67769"/>
                            <a:pt x="43076" y="67769"/>
                          </a:cubicBezTo>
                          <a:cubicBezTo>
                            <a:pt x="43076" y="67769"/>
                            <a:pt x="42603" y="65897"/>
                            <a:pt x="40000" y="65335"/>
                          </a:cubicBezTo>
                          <a:cubicBezTo>
                            <a:pt x="40710" y="61591"/>
                            <a:pt x="35739" y="61404"/>
                            <a:pt x="35739" y="61404"/>
                          </a:cubicBezTo>
                          <a:cubicBezTo>
                            <a:pt x="35739" y="61404"/>
                            <a:pt x="33372" y="58595"/>
                            <a:pt x="28165" y="58221"/>
                          </a:cubicBezTo>
                          <a:cubicBezTo>
                            <a:pt x="23195" y="57659"/>
                            <a:pt x="22958" y="63276"/>
                            <a:pt x="22958" y="63276"/>
                          </a:cubicBezTo>
                          <a:cubicBezTo>
                            <a:pt x="22958" y="63276"/>
                            <a:pt x="18934" y="63088"/>
                            <a:pt x="18461" y="65522"/>
                          </a:cubicBezTo>
                          <a:cubicBezTo>
                            <a:pt x="13964" y="64024"/>
                            <a:pt x="12307" y="68330"/>
                            <a:pt x="12307" y="68330"/>
                          </a:cubicBezTo>
                          <a:cubicBezTo>
                            <a:pt x="12307" y="68330"/>
                            <a:pt x="7337" y="68705"/>
                            <a:pt x="6153" y="72823"/>
                          </a:cubicBezTo>
                          <a:cubicBezTo>
                            <a:pt x="5207" y="77691"/>
                            <a:pt x="12781" y="79563"/>
                            <a:pt x="15147" y="78627"/>
                          </a:cubicBezTo>
                          <a:cubicBezTo>
                            <a:pt x="14911" y="81996"/>
                            <a:pt x="27218" y="82558"/>
                            <a:pt x="29112" y="81996"/>
                          </a:cubicBezTo>
                          <a:cubicBezTo>
                            <a:pt x="31952" y="87425"/>
                            <a:pt x="50414" y="96037"/>
                            <a:pt x="50414" y="96037"/>
                          </a:cubicBezTo>
                          <a:cubicBezTo>
                            <a:pt x="50414" y="96037"/>
                            <a:pt x="50650" y="103525"/>
                            <a:pt x="49940" y="108580"/>
                          </a:cubicBezTo>
                          <a:cubicBezTo>
                            <a:pt x="49230" y="113634"/>
                            <a:pt x="50414" y="115881"/>
                            <a:pt x="47573" y="117940"/>
                          </a:cubicBezTo>
                          <a:cubicBezTo>
                            <a:pt x="45443" y="119625"/>
                            <a:pt x="40236" y="119812"/>
                            <a:pt x="38106" y="119812"/>
                          </a:cubicBezTo>
                          <a:cubicBezTo>
                            <a:pt x="70295" y="119812"/>
                            <a:pt x="70295" y="119812"/>
                            <a:pt x="70295" y="119812"/>
                          </a:cubicBezTo>
                          <a:cubicBezTo>
                            <a:pt x="69112" y="118876"/>
                            <a:pt x="62958" y="112886"/>
                            <a:pt x="60828" y="101466"/>
                          </a:cubicBezTo>
                          <a:cubicBezTo>
                            <a:pt x="58698" y="89110"/>
                            <a:pt x="63668" y="79375"/>
                            <a:pt x="65088" y="77878"/>
                          </a:cubicBezTo>
                          <a:cubicBezTo>
                            <a:pt x="70532" y="70951"/>
                            <a:pt x="76923" y="59157"/>
                            <a:pt x="76923" y="59157"/>
                          </a:cubicBezTo>
                          <a:cubicBezTo>
                            <a:pt x="85207" y="57659"/>
                            <a:pt x="89704" y="51669"/>
                            <a:pt x="89704" y="51669"/>
                          </a:cubicBezTo>
                          <a:cubicBezTo>
                            <a:pt x="89704" y="51669"/>
                            <a:pt x="101301" y="56349"/>
                            <a:pt x="109585" y="51669"/>
                          </a:cubicBezTo>
                          <a:cubicBezTo>
                            <a:pt x="120000" y="44368"/>
                            <a:pt x="112899" y="34258"/>
                            <a:pt x="112899" y="34258"/>
                          </a:cubicBezTo>
                          <a:close/>
                          <a:moveTo>
                            <a:pt x="31005" y="81809"/>
                          </a:moveTo>
                          <a:cubicBezTo>
                            <a:pt x="31952" y="81622"/>
                            <a:pt x="33846" y="81622"/>
                            <a:pt x="33846" y="81622"/>
                          </a:cubicBezTo>
                          <a:cubicBezTo>
                            <a:pt x="33609" y="83307"/>
                            <a:pt x="34792" y="85179"/>
                            <a:pt x="34792" y="85179"/>
                          </a:cubicBezTo>
                          <a:cubicBezTo>
                            <a:pt x="32899" y="83681"/>
                            <a:pt x="31005" y="81809"/>
                            <a:pt x="31005" y="81809"/>
                          </a:cubicBezTo>
                          <a:close/>
                          <a:moveTo>
                            <a:pt x="62958" y="72449"/>
                          </a:moveTo>
                          <a:cubicBezTo>
                            <a:pt x="62958" y="72449"/>
                            <a:pt x="63905" y="65148"/>
                            <a:pt x="63431" y="60842"/>
                          </a:cubicBezTo>
                          <a:cubicBezTo>
                            <a:pt x="70769" y="61029"/>
                            <a:pt x="70769" y="61029"/>
                            <a:pt x="70769" y="61029"/>
                          </a:cubicBezTo>
                          <a:cubicBezTo>
                            <a:pt x="70769" y="61029"/>
                            <a:pt x="68639" y="67394"/>
                            <a:pt x="62958" y="72449"/>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3" name="îśḷïḍè"/>
                    <p:cNvSpPr/>
                    <p:nvPr/>
                  </p:nvSpPr>
                  <p:spPr>
                    <a:xfrm>
                      <a:off x="4105276" y="7927689"/>
                      <a:ext cx="1898649" cy="2400300"/>
                    </a:xfrm>
                    <a:custGeom>
                      <a:avLst/>
                      <a:gdLst/>
                      <a:ahLst/>
                      <a:cxnLst/>
                      <a:rect l="0" t="0" r="0" b="0"/>
                      <a:pathLst>
                        <a:path w="120000" h="120000" extrusionOk="0">
                          <a:moveTo>
                            <a:pt x="70588" y="119807"/>
                          </a:moveTo>
                          <a:cubicBezTo>
                            <a:pt x="70344" y="119807"/>
                            <a:pt x="70344" y="119807"/>
                            <a:pt x="70344" y="119807"/>
                          </a:cubicBezTo>
                          <a:cubicBezTo>
                            <a:pt x="70588" y="119807"/>
                            <a:pt x="70588" y="120000"/>
                            <a:pt x="70588" y="120000"/>
                          </a:cubicBezTo>
                          <a:lnTo>
                            <a:pt x="70588" y="119807"/>
                          </a:lnTo>
                          <a:close/>
                          <a:moveTo>
                            <a:pt x="38215" y="119807"/>
                          </a:moveTo>
                          <a:cubicBezTo>
                            <a:pt x="37241" y="119807"/>
                            <a:pt x="37241" y="119807"/>
                            <a:pt x="37241" y="119807"/>
                          </a:cubicBezTo>
                          <a:cubicBezTo>
                            <a:pt x="37241" y="119807"/>
                            <a:pt x="37728" y="119807"/>
                            <a:pt x="38215" y="119807"/>
                          </a:cubicBezTo>
                          <a:close/>
                          <a:moveTo>
                            <a:pt x="112941" y="34423"/>
                          </a:moveTo>
                          <a:cubicBezTo>
                            <a:pt x="114888" y="24230"/>
                            <a:pt x="103448" y="25000"/>
                            <a:pt x="101014" y="23846"/>
                          </a:cubicBezTo>
                          <a:cubicBezTo>
                            <a:pt x="98823" y="19807"/>
                            <a:pt x="91764" y="18653"/>
                            <a:pt x="91764" y="18653"/>
                          </a:cubicBezTo>
                          <a:cubicBezTo>
                            <a:pt x="91764" y="7115"/>
                            <a:pt x="80324" y="8269"/>
                            <a:pt x="80324" y="8269"/>
                          </a:cubicBezTo>
                          <a:cubicBezTo>
                            <a:pt x="80324" y="8269"/>
                            <a:pt x="75699" y="0"/>
                            <a:pt x="64259" y="192"/>
                          </a:cubicBezTo>
                          <a:cubicBezTo>
                            <a:pt x="49898" y="769"/>
                            <a:pt x="47951" y="12884"/>
                            <a:pt x="47951" y="12884"/>
                          </a:cubicBezTo>
                          <a:cubicBezTo>
                            <a:pt x="40162" y="12500"/>
                            <a:pt x="38945" y="18653"/>
                            <a:pt x="38945" y="18653"/>
                          </a:cubicBezTo>
                          <a:cubicBezTo>
                            <a:pt x="23853" y="16346"/>
                            <a:pt x="22150" y="26923"/>
                            <a:pt x="22150" y="26923"/>
                          </a:cubicBezTo>
                          <a:cubicBezTo>
                            <a:pt x="16551" y="25769"/>
                            <a:pt x="0" y="33076"/>
                            <a:pt x="7545" y="44423"/>
                          </a:cubicBezTo>
                          <a:cubicBezTo>
                            <a:pt x="15091" y="55576"/>
                            <a:pt x="30912" y="52115"/>
                            <a:pt x="30912" y="52115"/>
                          </a:cubicBezTo>
                          <a:cubicBezTo>
                            <a:pt x="39188" y="65192"/>
                            <a:pt x="49411" y="57115"/>
                            <a:pt x="51845" y="58461"/>
                          </a:cubicBezTo>
                          <a:cubicBezTo>
                            <a:pt x="54523" y="60000"/>
                            <a:pt x="57687" y="59807"/>
                            <a:pt x="57687" y="59807"/>
                          </a:cubicBezTo>
                          <a:cubicBezTo>
                            <a:pt x="57687" y="59807"/>
                            <a:pt x="58417" y="68461"/>
                            <a:pt x="55740" y="75384"/>
                          </a:cubicBezTo>
                          <a:cubicBezTo>
                            <a:pt x="53306" y="82500"/>
                            <a:pt x="51359" y="92884"/>
                            <a:pt x="51359" y="92884"/>
                          </a:cubicBezTo>
                          <a:cubicBezTo>
                            <a:pt x="51359" y="92884"/>
                            <a:pt x="43813" y="90576"/>
                            <a:pt x="39675" y="88076"/>
                          </a:cubicBezTo>
                          <a:cubicBezTo>
                            <a:pt x="35780" y="85769"/>
                            <a:pt x="35780" y="80961"/>
                            <a:pt x="35780" y="80961"/>
                          </a:cubicBezTo>
                          <a:cubicBezTo>
                            <a:pt x="37728" y="80769"/>
                            <a:pt x="38945" y="78461"/>
                            <a:pt x="38945" y="78461"/>
                          </a:cubicBezTo>
                          <a:cubicBezTo>
                            <a:pt x="44543" y="81538"/>
                            <a:pt x="49168" y="77307"/>
                            <a:pt x="48924" y="72500"/>
                          </a:cubicBezTo>
                          <a:cubicBezTo>
                            <a:pt x="48681" y="67692"/>
                            <a:pt x="43083" y="67884"/>
                            <a:pt x="43083" y="67884"/>
                          </a:cubicBezTo>
                          <a:cubicBezTo>
                            <a:pt x="43083" y="67884"/>
                            <a:pt x="42596" y="65961"/>
                            <a:pt x="40162" y="65384"/>
                          </a:cubicBezTo>
                          <a:cubicBezTo>
                            <a:pt x="40649" y="61730"/>
                            <a:pt x="35537" y="61346"/>
                            <a:pt x="35537" y="61346"/>
                          </a:cubicBezTo>
                          <a:cubicBezTo>
                            <a:pt x="35537" y="61346"/>
                            <a:pt x="33346" y="58461"/>
                            <a:pt x="28235" y="58076"/>
                          </a:cubicBezTo>
                          <a:cubicBezTo>
                            <a:pt x="23367" y="57692"/>
                            <a:pt x="22880" y="63269"/>
                            <a:pt x="22880" y="63269"/>
                          </a:cubicBezTo>
                          <a:cubicBezTo>
                            <a:pt x="22880" y="63269"/>
                            <a:pt x="18742" y="63076"/>
                            <a:pt x="18498" y="65576"/>
                          </a:cubicBezTo>
                          <a:cubicBezTo>
                            <a:pt x="13874" y="64038"/>
                            <a:pt x="12170" y="68461"/>
                            <a:pt x="12170" y="68461"/>
                          </a:cubicBezTo>
                          <a:cubicBezTo>
                            <a:pt x="12170" y="68461"/>
                            <a:pt x="7302" y="68846"/>
                            <a:pt x="6085" y="72884"/>
                          </a:cubicBezTo>
                          <a:cubicBezTo>
                            <a:pt x="5354" y="77692"/>
                            <a:pt x="12900" y="79615"/>
                            <a:pt x="15091" y="78653"/>
                          </a:cubicBezTo>
                          <a:cubicBezTo>
                            <a:pt x="14847" y="81923"/>
                            <a:pt x="27261" y="82692"/>
                            <a:pt x="29208" y="82115"/>
                          </a:cubicBezTo>
                          <a:cubicBezTo>
                            <a:pt x="31886" y="87500"/>
                            <a:pt x="50628" y="96153"/>
                            <a:pt x="50628" y="96153"/>
                          </a:cubicBezTo>
                          <a:cubicBezTo>
                            <a:pt x="50628" y="96153"/>
                            <a:pt x="50628" y="103653"/>
                            <a:pt x="49898" y="108653"/>
                          </a:cubicBezTo>
                          <a:cubicBezTo>
                            <a:pt x="49168" y="113653"/>
                            <a:pt x="50385" y="115961"/>
                            <a:pt x="47707" y="117884"/>
                          </a:cubicBezTo>
                          <a:cubicBezTo>
                            <a:pt x="45517" y="119615"/>
                            <a:pt x="40162" y="119807"/>
                            <a:pt x="38215" y="119807"/>
                          </a:cubicBezTo>
                          <a:cubicBezTo>
                            <a:pt x="70344" y="119807"/>
                            <a:pt x="70344" y="119807"/>
                            <a:pt x="70344" y="119807"/>
                          </a:cubicBezTo>
                          <a:cubicBezTo>
                            <a:pt x="69371" y="118846"/>
                            <a:pt x="63042" y="112884"/>
                            <a:pt x="60851" y="101538"/>
                          </a:cubicBezTo>
                          <a:cubicBezTo>
                            <a:pt x="58661" y="89038"/>
                            <a:pt x="63772" y="79230"/>
                            <a:pt x="65233" y="77884"/>
                          </a:cubicBezTo>
                          <a:cubicBezTo>
                            <a:pt x="70588" y="70961"/>
                            <a:pt x="76916" y="59230"/>
                            <a:pt x="76916" y="59230"/>
                          </a:cubicBezTo>
                          <a:cubicBezTo>
                            <a:pt x="85192" y="57692"/>
                            <a:pt x="89817" y="51730"/>
                            <a:pt x="89817" y="51730"/>
                          </a:cubicBezTo>
                          <a:cubicBezTo>
                            <a:pt x="89817" y="51730"/>
                            <a:pt x="101501" y="56346"/>
                            <a:pt x="109776" y="51538"/>
                          </a:cubicBezTo>
                          <a:cubicBezTo>
                            <a:pt x="120000" y="44423"/>
                            <a:pt x="112941" y="34423"/>
                            <a:pt x="112941" y="34423"/>
                          </a:cubicBezTo>
                          <a:close/>
                          <a:moveTo>
                            <a:pt x="30912" y="81730"/>
                          </a:moveTo>
                          <a:cubicBezTo>
                            <a:pt x="31886" y="81730"/>
                            <a:pt x="33833" y="81538"/>
                            <a:pt x="33833" y="81538"/>
                          </a:cubicBezTo>
                          <a:cubicBezTo>
                            <a:pt x="33590" y="83269"/>
                            <a:pt x="34807" y="85192"/>
                            <a:pt x="34807" y="85192"/>
                          </a:cubicBezTo>
                          <a:cubicBezTo>
                            <a:pt x="32860" y="83653"/>
                            <a:pt x="30912" y="81730"/>
                            <a:pt x="30912" y="81730"/>
                          </a:cubicBezTo>
                          <a:close/>
                          <a:moveTo>
                            <a:pt x="62799" y="72500"/>
                          </a:moveTo>
                          <a:cubicBezTo>
                            <a:pt x="62799" y="72500"/>
                            <a:pt x="64016" y="65192"/>
                            <a:pt x="63529" y="60961"/>
                          </a:cubicBezTo>
                          <a:cubicBezTo>
                            <a:pt x="70831" y="60961"/>
                            <a:pt x="70831" y="60961"/>
                            <a:pt x="70831" y="60961"/>
                          </a:cubicBezTo>
                          <a:cubicBezTo>
                            <a:pt x="70831" y="60961"/>
                            <a:pt x="68640" y="67500"/>
                            <a:pt x="62799" y="72500"/>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24" name="íṧḻiḓè"/>
                    <p:cNvSpPr/>
                    <p:nvPr/>
                  </p:nvSpPr>
                  <p:spPr>
                    <a:xfrm>
                      <a:off x="7727950" y="9086567"/>
                      <a:ext cx="981074" cy="1241426"/>
                    </a:xfrm>
                    <a:custGeom>
                      <a:avLst/>
                      <a:gdLst/>
                      <a:ahLst/>
                      <a:cxnLst/>
                      <a:rect l="0" t="0" r="0" b="0"/>
                      <a:pathLst>
                        <a:path w="120000" h="120000" extrusionOk="0">
                          <a:moveTo>
                            <a:pt x="38117" y="119628"/>
                          </a:moveTo>
                          <a:cubicBezTo>
                            <a:pt x="37176" y="119628"/>
                            <a:pt x="37176" y="119628"/>
                            <a:pt x="37176" y="119628"/>
                          </a:cubicBezTo>
                          <a:cubicBezTo>
                            <a:pt x="37176" y="119628"/>
                            <a:pt x="37647" y="119628"/>
                            <a:pt x="38117" y="119628"/>
                          </a:cubicBezTo>
                          <a:close/>
                          <a:moveTo>
                            <a:pt x="70588" y="119628"/>
                          </a:moveTo>
                          <a:cubicBezTo>
                            <a:pt x="70588" y="119628"/>
                            <a:pt x="70588" y="119628"/>
                            <a:pt x="70588" y="119628"/>
                          </a:cubicBezTo>
                          <a:cubicBezTo>
                            <a:pt x="70588" y="120000"/>
                            <a:pt x="70588" y="120000"/>
                            <a:pt x="70588" y="120000"/>
                          </a:cubicBezTo>
                          <a:lnTo>
                            <a:pt x="70588" y="119628"/>
                          </a:lnTo>
                          <a:close/>
                          <a:moveTo>
                            <a:pt x="112941" y="34551"/>
                          </a:moveTo>
                          <a:cubicBezTo>
                            <a:pt x="114823" y="24148"/>
                            <a:pt x="103529" y="25263"/>
                            <a:pt x="101176" y="23777"/>
                          </a:cubicBezTo>
                          <a:cubicBezTo>
                            <a:pt x="98823" y="19690"/>
                            <a:pt x="91764" y="18575"/>
                            <a:pt x="91764" y="18575"/>
                          </a:cubicBezTo>
                          <a:cubicBezTo>
                            <a:pt x="91764" y="7058"/>
                            <a:pt x="80470" y="8544"/>
                            <a:pt x="80470" y="8544"/>
                          </a:cubicBezTo>
                          <a:cubicBezTo>
                            <a:pt x="80470" y="8544"/>
                            <a:pt x="75764" y="0"/>
                            <a:pt x="64470" y="371"/>
                          </a:cubicBezTo>
                          <a:cubicBezTo>
                            <a:pt x="49882" y="1114"/>
                            <a:pt x="48000" y="13003"/>
                            <a:pt x="48000" y="13003"/>
                          </a:cubicBezTo>
                          <a:cubicBezTo>
                            <a:pt x="40000" y="12631"/>
                            <a:pt x="39058" y="18947"/>
                            <a:pt x="39058" y="18947"/>
                          </a:cubicBezTo>
                          <a:cubicBezTo>
                            <a:pt x="24000" y="16346"/>
                            <a:pt x="22117" y="27120"/>
                            <a:pt x="22117" y="27120"/>
                          </a:cubicBezTo>
                          <a:cubicBezTo>
                            <a:pt x="16470" y="25634"/>
                            <a:pt x="0" y="33065"/>
                            <a:pt x="7529" y="44582"/>
                          </a:cubicBezTo>
                          <a:cubicBezTo>
                            <a:pt x="15058" y="55727"/>
                            <a:pt x="31058" y="52383"/>
                            <a:pt x="31058" y="52383"/>
                          </a:cubicBezTo>
                          <a:cubicBezTo>
                            <a:pt x="39058" y="65386"/>
                            <a:pt x="49411" y="57213"/>
                            <a:pt x="51764" y="58699"/>
                          </a:cubicBezTo>
                          <a:cubicBezTo>
                            <a:pt x="54588" y="59814"/>
                            <a:pt x="57411" y="59814"/>
                            <a:pt x="57411" y="59814"/>
                          </a:cubicBezTo>
                          <a:cubicBezTo>
                            <a:pt x="57411" y="59814"/>
                            <a:pt x="58352" y="68359"/>
                            <a:pt x="56000" y="75417"/>
                          </a:cubicBezTo>
                          <a:cubicBezTo>
                            <a:pt x="53176" y="82476"/>
                            <a:pt x="51294" y="92879"/>
                            <a:pt x="51294" y="92879"/>
                          </a:cubicBezTo>
                          <a:cubicBezTo>
                            <a:pt x="51294" y="92879"/>
                            <a:pt x="43764" y="90650"/>
                            <a:pt x="39529" y="88049"/>
                          </a:cubicBezTo>
                          <a:cubicBezTo>
                            <a:pt x="35764" y="85820"/>
                            <a:pt x="35764" y="80990"/>
                            <a:pt x="35764" y="80990"/>
                          </a:cubicBezTo>
                          <a:cubicBezTo>
                            <a:pt x="37647" y="80619"/>
                            <a:pt x="39058" y="78390"/>
                            <a:pt x="39058" y="78390"/>
                          </a:cubicBezTo>
                          <a:cubicBezTo>
                            <a:pt x="44235" y="81362"/>
                            <a:pt x="49411" y="77275"/>
                            <a:pt x="48941" y="72445"/>
                          </a:cubicBezTo>
                          <a:cubicBezTo>
                            <a:pt x="48470" y="67616"/>
                            <a:pt x="43294" y="67987"/>
                            <a:pt x="43294" y="67987"/>
                          </a:cubicBezTo>
                          <a:cubicBezTo>
                            <a:pt x="43294" y="67987"/>
                            <a:pt x="42823" y="65758"/>
                            <a:pt x="40000" y="65386"/>
                          </a:cubicBezTo>
                          <a:cubicBezTo>
                            <a:pt x="40470" y="61671"/>
                            <a:pt x="35764" y="61300"/>
                            <a:pt x="35764" y="61300"/>
                          </a:cubicBezTo>
                          <a:cubicBezTo>
                            <a:pt x="35764" y="61300"/>
                            <a:pt x="33411" y="58699"/>
                            <a:pt x="28235" y="58328"/>
                          </a:cubicBezTo>
                          <a:cubicBezTo>
                            <a:pt x="23058" y="57956"/>
                            <a:pt x="23058" y="63529"/>
                            <a:pt x="23058" y="63529"/>
                          </a:cubicBezTo>
                          <a:cubicBezTo>
                            <a:pt x="23058" y="63529"/>
                            <a:pt x="18823" y="63157"/>
                            <a:pt x="18352" y="65758"/>
                          </a:cubicBezTo>
                          <a:cubicBezTo>
                            <a:pt x="14117" y="64272"/>
                            <a:pt x="12235" y="68359"/>
                            <a:pt x="12235" y="68359"/>
                          </a:cubicBezTo>
                          <a:cubicBezTo>
                            <a:pt x="12235" y="68359"/>
                            <a:pt x="7058" y="68730"/>
                            <a:pt x="6117" y="72817"/>
                          </a:cubicBezTo>
                          <a:cubicBezTo>
                            <a:pt x="5176" y="77647"/>
                            <a:pt x="12705" y="79504"/>
                            <a:pt x="15058" y="78761"/>
                          </a:cubicBezTo>
                          <a:cubicBezTo>
                            <a:pt x="15058" y="82105"/>
                            <a:pt x="27294" y="82476"/>
                            <a:pt x="29176" y="82105"/>
                          </a:cubicBezTo>
                          <a:cubicBezTo>
                            <a:pt x="32000" y="87306"/>
                            <a:pt x="50352" y="96222"/>
                            <a:pt x="50352" y="96222"/>
                          </a:cubicBezTo>
                          <a:cubicBezTo>
                            <a:pt x="50352" y="96222"/>
                            <a:pt x="50823" y="103653"/>
                            <a:pt x="49882" y="108482"/>
                          </a:cubicBezTo>
                          <a:cubicBezTo>
                            <a:pt x="48941" y="113684"/>
                            <a:pt x="50352" y="115913"/>
                            <a:pt x="47529" y="117770"/>
                          </a:cubicBezTo>
                          <a:cubicBezTo>
                            <a:pt x="45647" y="119628"/>
                            <a:pt x="40000" y="119628"/>
                            <a:pt x="38117" y="119628"/>
                          </a:cubicBezTo>
                          <a:cubicBezTo>
                            <a:pt x="70588" y="119628"/>
                            <a:pt x="70588" y="119628"/>
                            <a:pt x="70588" y="119628"/>
                          </a:cubicBezTo>
                          <a:cubicBezTo>
                            <a:pt x="69176" y="118885"/>
                            <a:pt x="63058" y="112941"/>
                            <a:pt x="60705" y="101424"/>
                          </a:cubicBezTo>
                          <a:cubicBezTo>
                            <a:pt x="58823" y="89164"/>
                            <a:pt x="63529" y="79504"/>
                            <a:pt x="64941" y="78018"/>
                          </a:cubicBezTo>
                          <a:cubicBezTo>
                            <a:pt x="70588" y="70959"/>
                            <a:pt x="76705" y="59071"/>
                            <a:pt x="76705" y="59071"/>
                          </a:cubicBezTo>
                          <a:cubicBezTo>
                            <a:pt x="85176" y="57585"/>
                            <a:pt x="89882" y="52012"/>
                            <a:pt x="89882" y="52012"/>
                          </a:cubicBezTo>
                          <a:cubicBezTo>
                            <a:pt x="89882" y="52012"/>
                            <a:pt x="101647" y="56470"/>
                            <a:pt x="109647" y="51640"/>
                          </a:cubicBezTo>
                          <a:cubicBezTo>
                            <a:pt x="120000" y="44582"/>
                            <a:pt x="112941" y="34551"/>
                            <a:pt x="112941" y="34551"/>
                          </a:cubicBezTo>
                          <a:close/>
                          <a:moveTo>
                            <a:pt x="31058" y="81733"/>
                          </a:moveTo>
                          <a:cubicBezTo>
                            <a:pt x="32000" y="81733"/>
                            <a:pt x="33882" y="81733"/>
                            <a:pt x="33882" y="81733"/>
                          </a:cubicBezTo>
                          <a:cubicBezTo>
                            <a:pt x="33411" y="83219"/>
                            <a:pt x="34823" y="85077"/>
                            <a:pt x="34823" y="85077"/>
                          </a:cubicBezTo>
                          <a:cubicBezTo>
                            <a:pt x="32941" y="83591"/>
                            <a:pt x="31058" y="81733"/>
                            <a:pt x="31058" y="81733"/>
                          </a:cubicBezTo>
                          <a:close/>
                          <a:moveTo>
                            <a:pt x="63058" y="72445"/>
                          </a:moveTo>
                          <a:cubicBezTo>
                            <a:pt x="63058" y="72445"/>
                            <a:pt x="64000" y="65015"/>
                            <a:pt x="63529" y="60928"/>
                          </a:cubicBezTo>
                          <a:cubicBezTo>
                            <a:pt x="70588" y="60928"/>
                            <a:pt x="70588" y="60928"/>
                            <a:pt x="70588" y="60928"/>
                          </a:cubicBezTo>
                          <a:cubicBezTo>
                            <a:pt x="70588" y="60928"/>
                            <a:pt x="68705" y="67616"/>
                            <a:pt x="63058" y="7244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1" name="íSļiḑê"/>
                  <p:cNvSpPr/>
                  <p:nvPr/>
                </p:nvSpPr>
                <p:spPr>
                  <a:xfrm>
                    <a:off x="3696612" y="9508839"/>
                    <a:ext cx="647700" cy="819150"/>
                  </a:xfrm>
                  <a:custGeom>
                    <a:avLst/>
                    <a:gdLst/>
                    <a:ahLst/>
                    <a:cxnLst/>
                    <a:rect l="0" t="0" r="0" b="0"/>
                    <a:pathLst>
                      <a:path w="120000" h="120000" extrusionOk="0">
                        <a:moveTo>
                          <a:pt x="37857" y="119999"/>
                        </a:moveTo>
                        <a:cubicBezTo>
                          <a:pt x="37142" y="119999"/>
                          <a:pt x="37142" y="119999"/>
                          <a:pt x="37142" y="119999"/>
                        </a:cubicBezTo>
                        <a:cubicBezTo>
                          <a:pt x="37142" y="119999"/>
                          <a:pt x="37142" y="119999"/>
                          <a:pt x="37857" y="119999"/>
                        </a:cubicBezTo>
                        <a:close/>
                        <a:moveTo>
                          <a:pt x="70000" y="119999"/>
                        </a:moveTo>
                        <a:cubicBezTo>
                          <a:pt x="70000" y="119999"/>
                          <a:pt x="70000" y="119999"/>
                          <a:pt x="70000" y="119999"/>
                        </a:cubicBezTo>
                        <a:cubicBezTo>
                          <a:pt x="70000" y="119999"/>
                          <a:pt x="70000" y="119999"/>
                          <a:pt x="70000" y="119999"/>
                        </a:cubicBezTo>
                        <a:close/>
                        <a:moveTo>
                          <a:pt x="112857" y="34366"/>
                        </a:moveTo>
                        <a:cubicBezTo>
                          <a:pt x="115000" y="24225"/>
                          <a:pt x="102857" y="25352"/>
                          <a:pt x="100714" y="23661"/>
                        </a:cubicBezTo>
                        <a:cubicBezTo>
                          <a:pt x="98571" y="19718"/>
                          <a:pt x="91428" y="18591"/>
                          <a:pt x="91428" y="18591"/>
                        </a:cubicBezTo>
                        <a:cubicBezTo>
                          <a:pt x="91428" y="7323"/>
                          <a:pt x="80000" y="8450"/>
                          <a:pt x="80000" y="8450"/>
                        </a:cubicBezTo>
                        <a:cubicBezTo>
                          <a:pt x="80000" y="8450"/>
                          <a:pt x="75000" y="0"/>
                          <a:pt x="64285" y="563"/>
                        </a:cubicBezTo>
                        <a:cubicBezTo>
                          <a:pt x="49285" y="1126"/>
                          <a:pt x="47857" y="12957"/>
                          <a:pt x="47857" y="12957"/>
                        </a:cubicBezTo>
                        <a:cubicBezTo>
                          <a:pt x="40000" y="12394"/>
                          <a:pt x="38571" y="18591"/>
                          <a:pt x="38571" y="18591"/>
                        </a:cubicBezTo>
                        <a:cubicBezTo>
                          <a:pt x="23571" y="16338"/>
                          <a:pt x="22142" y="27042"/>
                          <a:pt x="22142" y="27042"/>
                        </a:cubicBezTo>
                        <a:cubicBezTo>
                          <a:pt x="16428" y="25915"/>
                          <a:pt x="0" y="33239"/>
                          <a:pt x="7142" y="44507"/>
                        </a:cubicBezTo>
                        <a:cubicBezTo>
                          <a:pt x="15000" y="55774"/>
                          <a:pt x="30714" y="52394"/>
                          <a:pt x="30714" y="52394"/>
                        </a:cubicBezTo>
                        <a:cubicBezTo>
                          <a:pt x="38571" y="65352"/>
                          <a:pt x="49285" y="56901"/>
                          <a:pt x="51428" y="58591"/>
                        </a:cubicBezTo>
                        <a:cubicBezTo>
                          <a:pt x="54285" y="60281"/>
                          <a:pt x="57142" y="59718"/>
                          <a:pt x="57142" y="59718"/>
                        </a:cubicBezTo>
                        <a:cubicBezTo>
                          <a:pt x="57142" y="59718"/>
                          <a:pt x="57857" y="68169"/>
                          <a:pt x="55714" y="75492"/>
                        </a:cubicBezTo>
                        <a:cubicBezTo>
                          <a:pt x="52857" y="82253"/>
                          <a:pt x="51428" y="92957"/>
                          <a:pt x="51428" y="92957"/>
                        </a:cubicBezTo>
                        <a:cubicBezTo>
                          <a:pt x="51428" y="92957"/>
                          <a:pt x="43571" y="90704"/>
                          <a:pt x="39285" y="87887"/>
                        </a:cubicBezTo>
                        <a:cubicBezTo>
                          <a:pt x="35714" y="85633"/>
                          <a:pt x="35714" y="81126"/>
                          <a:pt x="35714" y="81126"/>
                        </a:cubicBezTo>
                        <a:cubicBezTo>
                          <a:pt x="37142" y="80563"/>
                          <a:pt x="38571" y="78309"/>
                          <a:pt x="38571" y="78309"/>
                        </a:cubicBezTo>
                        <a:cubicBezTo>
                          <a:pt x="44285" y="81690"/>
                          <a:pt x="49285" y="77183"/>
                          <a:pt x="48571" y="72676"/>
                        </a:cubicBezTo>
                        <a:cubicBezTo>
                          <a:pt x="48571" y="67605"/>
                          <a:pt x="42857" y="68169"/>
                          <a:pt x="42857" y="68169"/>
                        </a:cubicBezTo>
                        <a:cubicBezTo>
                          <a:pt x="42857" y="68169"/>
                          <a:pt x="42142" y="65915"/>
                          <a:pt x="40000" y="65352"/>
                        </a:cubicBezTo>
                        <a:cubicBezTo>
                          <a:pt x="40000" y="61971"/>
                          <a:pt x="35000" y="61408"/>
                          <a:pt x="35000" y="61408"/>
                        </a:cubicBezTo>
                        <a:cubicBezTo>
                          <a:pt x="35000" y="61408"/>
                          <a:pt x="32857" y="58591"/>
                          <a:pt x="27857" y="58028"/>
                        </a:cubicBezTo>
                        <a:cubicBezTo>
                          <a:pt x="22857" y="58028"/>
                          <a:pt x="22857" y="63098"/>
                          <a:pt x="22857" y="63098"/>
                        </a:cubicBezTo>
                        <a:cubicBezTo>
                          <a:pt x="22857" y="63098"/>
                          <a:pt x="18571" y="63098"/>
                          <a:pt x="17857" y="65915"/>
                        </a:cubicBezTo>
                        <a:cubicBezTo>
                          <a:pt x="13571" y="64225"/>
                          <a:pt x="12142" y="68169"/>
                          <a:pt x="12142" y="68169"/>
                        </a:cubicBezTo>
                        <a:cubicBezTo>
                          <a:pt x="12142" y="68169"/>
                          <a:pt x="7142" y="68732"/>
                          <a:pt x="5714" y="72676"/>
                        </a:cubicBezTo>
                        <a:cubicBezTo>
                          <a:pt x="5000" y="77746"/>
                          <a:pt x="12857" y="79436"/>
                          <a:pt x="15000" y="78873"/>
                        </a:cubicBezTo>
                        <a:cubicBezTo>
                          <a:pt x="15000" y="81690"/>
                          <a:pt x="27142" y="82816"/>
                          <a:pt x="28571" y="82253"/>
                        </a:cubicBezTo>
                        <a:cubicBezTo>
                          <a:pt x="31428" y="87323"/>
                          <a:pt x="50000" y="95774"/>
                          <a:pt x="50000" y="95774"/>
                        </a:cubicBezTo>
                        <a:cubicBezTo>
                          <a:pt x="50000" y="95774"/>
                          <a:pt x="50714" y="103661"/>
                          <a:pt x="50000" y="108732"/>
                        </a:cubicBezTo>
                        <a:cubicBezTo>
                          <a:pt x="48571" y="113802"/>
                          <a:pt x="50000" y="116056"/>
                          <a:pt x="47142" y="117746"/>
                        </a:cubicBezTo>
                        <a:cubicBezTo>
                          <a:pt x="45000" y="119436"/>
                          <a:pt x="40000" y="119436"/>
                          <a:pt x="37857" y="119999"/>
                        </a:cubicBezTo>
                        <a:cubicBezTo>
                          <a:pt x="70000" y="119999"/>
                          <a:pt x="70000" y="119999"/>
                          <a:pt x="70000" y="119999"/>
                        </a:cubicBezTo>
                        <a:cubicBezTo>
                          <a:pt x="68571" y="118873"/>
                          <a:pt x="62857" y="112676"/>
                          <a:pt x="60714" y="101408"/>
                        </a:cubicBezTo>
                        <a:cubicBezTo>
                          <a:pt x="58571" y="89014"/>
                          <a:pt x="63571" y="79436"/>
                          <a:pt x="65000" y="77746"/>
                        </a:cubicBezTo>
                        <a:cubicBezTo>
                          <a:pt x="70000" y="70985"/>
                          <a:pt x="76428" y="59154"/>
                          <a:pt x="76428" y="59154"/>
                        </a:cubicBezTo>
                        <a:cubicBezTo>
                          <a:pt x="85000" y="58028"/>
                          <a:pt x="89285" y="51830"/>
                          <a:pt x="89285" y="51830"/>
                        </a:cubicBezTo>
                        <a:cubicBezTo>
                          <a:pt x="89285" y="51830"/>
                          <a:pt x="101428" y="56338"/>
                          <a:pt x="109285" y="51830"/>
                        </a:cubicBezTo>
                        <a:cubicBezTo>
                          <a:pt x="120000" y="44507"/>
                          <a:pt x="112857" y="34366"/>
                          <a:pt x="112857" y="34366"/>
                        </a:cubicBezTo>
                        <a:close/>
                        <a:moveTo>
                          <a:pt x="30714" y="81690"/>
                        </a:moveTo>
                        <a:cubicBezTo>
                          <a:pt x="31428" y="81690"/>
                          <a:pt x="33571" y="81690"/>
                          <a:pt x="33571" y="81690"/>
                        </a:cubicBezTo>
                        <a:cubicBezTo>
                          <a:pt x="32857" y="83380"/>
                          <a:pt x="34285" y="85070"/>
                          <a:pt x="34285" y="85070"/>
                        </a:cubicBezTo>
                        <a:cubicBezTo>
                          <a:pt x="32857" y="83943"/>
                          <a:pt x="30714" y="81690"/>
                          <a:pt x="30714" y="81690"/>
                        </a:cubicBezTo>
                        <a:close/>
                        <a:moveTo>
                          <a:pt x="62857" y="72676"/>
                        </a:moveTo>
                        <a:cubicBezTo>
                          <a:pt x="62857" y="72676"/>
                          <a:pt x="63571" y="65352"/>
                          <a:pt x="62857" y="60845"/>
                        </a:cubicBezTo>
                        <a:cubicBezTo>
                          <a:pt x="70714" y="60845"/>
                          <a:pt x="70714" y="60845"/>
                          <a:pt x="70714" y="60845"/>
                        </a:cubicBezTo>
                        <a:cubicBezTo>
                          <a:pt x="70714" y="60845"/>
                          <a:pt x="68571" y="67605"/>
                          <a:pt x="62857" y="72676"/>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2" name="íṥļîḋe"/>
                  <p:cNvSpPr/>
                  <p:nvPr/>
                </p:nvSpPr>
                <p:spPr>
                  <a:xfrm>
                    <a:off x="1924960" y="9350089"/>
                    <a:ext cx="774700" cy="977898"/>
                  </a:xfrm>
                  <a:custGeom>
                    <a:avLst/>
                    <a:gdLst/>
                    <a:ahLst/>
                    <a:cxnLst/>
                    <a:rect l="0" t="0" r="0" b="0"/>
                    <a:pathLst>
                      <a:path w="120000" h="120000" extrusionOk="0">
                        <a:moveTo>
                          <a:pt x="38208" y="119527"/>
                        </a:moveTo>
                        <a:cubicBezTo>
                          <a:pt x="37014" y="119527"/>
                          <a:pt x="37014" y="119527"/>
                          <a:pt x="37014" y="119527"/>
                        </a:cubicBezTo>
                        <a:cubicBezTo>
                          <a:pt x="37014" y="119527"/>
                          <a:pt x="37611" y="119527"/>
                          <a:pt x="38208" y="119527"/>
                        </a:cubicBezTo>
                        <a:close/>
                        <a:moveTo>
                          <a:pt x="70447" y="119527"/>
                        </a:moveTo>
                        <a:cubicBezTo>
                          <a:pt x="70447" y="119527"/>
                          <a:pt x="70447" y="119527"/>
                          <a:pt x="70447" y="119527"/>
                        </a:cubicBezTo>
                        <a:cubicBezTo>
                          <a:pt x="70447" y="120000"/>
                          <a:pt x="70447" y="120000"/>
                          <a:pt x="70447" y="120000"/>
                        </a:cubicBezTo>
                        <a:lnTo>
                          <a:pt x="70447" y="119527"/>
                        </a:lnTo>
                        <a:close/>
                        <a:moveTo>
                          <a:pt x="112835" y="34488"/>
                        </a:moveTo>
                        <a:cubicBezTo>
                          <a:pt x="114626" y="24094"/>
                          <a:pt x="103283" y="25039"/>
                          <a:pt x="100895" y="23622"/>
                        </a:cubicBezTo>
                        <a:cubicBezTo>
                          <a:pt x="98507" y="19842"/>
                          <a:pt x="91343" y="18425"/>
                          <a:pt x="91343" y="18425"/>
                        </a:cubicBezTo>
                        <a:cubicBezTo>
                          <a:pt x="91343" y="7086"/>
                          <a:pt x="80000" y="8503"/>
                          <a:pt x="80000" y="8503"/>
                        </a:cubicBezTo>
                        <a:cubicBezTo>
                          <a:pt x="80000" y="8503"/>
                          <a:pt x="75223" y="0"/>
                          <a:pt x="63880" y="472"/>
                        </a:cubicBezTo>
                        <a:cubicBezTo>
                          <a:pt x="49552" y="944"/>
                          <a:pt x="47761" y="12755"/>
                          <a:pt x="47761" y="12755"/>
                        </a:cubicBezTo>
                        <a:cubicBezTo>
                          <a:pt x="40000" y="12755"/>
                          <a:pt x="38805" y="18897"/>
                          <a:pt x="38805" y="18897"/>
                        </a:cubicBezTo>
                        <a:cubicBezTo>
                          <a:pt x="23880" y="16535"/>
                          <a:pt x="22089" y="26929"/>
                          <a:pt x="22089" y="26929"/>
                        </a:cubicBezTo>
                        <a:cubicBezTo>
                          <a:pt x="16716" y="25511"/>
                          <a:pt x="0" y="33070"/>
                          <a:pt x="7761" y="44409"/>
                        </a:cubicBezTo>
                        <a:cubicBezTo>
                          <a:pt x="14925" y="55748"/>
                          <a:pt x="31044" y="51968"/>
                          <a:pt x="31044" y="51968"/>
                        </a:cubicBezTo>
                        <a:cubicBezTo>
                          <a:pt x="39402" y="65196"/>
                          <a:pt x="49552" y="57165"/>
                          <a:pt x="51940" y="58582"/>
                        </a:cubicBezTo>
                        <a:cubicBezTo>
                          <a:pt x="54328" y="60000"/>
                          <a:pt x="57313" y="59527"/>
                          <a:pt x="57313" y="59527"/>
                        </a:cubicBezTo>
                        <a:cubicBezTo>
                          <a:pt x="57313" y="59527"/>
                          <a:pt x="58507" y="68503"/>
                          <a:pt x="55522" y="75590"/>
                        </a:cubicBezTo>
                        <a:cubicBezTo>
                          <a:pt x="53134" y="82677"/>
                          <a:pt x="51343" y="93070"/>
                          <a:pt x="51343" y="93070"/>
                        </a:cubicBezTo>
                        <a:cubicBezTo>
                          <a:pt x="51343" y="93070"/>
                          <a:pt x="43582" y="90708"/>
                          <a:pt x="39402" y="87874"/>
                        </a:cubicBezTo>
                        <a:cubicBezTo>
                          <a:pt x="35820" y="85511"/>
                          <a:pt x="35820" y="80787"/>
                          <a:pt x="35820" y="80787"/>
                        </a:cubicBezTo>
                        <a:cubicBezTo>
                          <a:pt x="37611" y="80787"/>
                          <a:pt x="38805" y="78425"/>
                          <a:pt x="38805" y="78425"/>
                        </a:cubicBezTo>
                        <a:cubicBezTo>
                          <a:pt x="44179" y="81259"/>
                          <a:pt x="48955" y="77007"/>
                          <a:pt x="48955" y="72283"/>
                        </a:cubicBezTo>
                        <a:cubicBezTo>
                          <a:pt x="48358" y="67559"/>
                          <a:pt x="42985" y="68031"/>
                          <a:pt x="42985" y="68031"/>
                        </a:cubicBezTo>
                        <a:cubicBezTo>
                          <a:pt x="42985" y="68031"/>
                          <a:pt x="42388" y="65669"/>
                          <a:pt x="40000" y="65669"/>
                        </a:cubicBezTo>
                        <a:cubicBezTo>
                          <a:pt x="40597" y="61889"/>
                          <a:pt x="35820" y="61417"/>
                          <a:pt x="35820" y="61417"/>
                        </a:cubicBezTo>
                        <a:cubicBezTo>
                          <a:pt x="35820" y="61417"/>
                          <a:pt x="33432" y="58582"/>
                          <a:pt x="28059" y="58110"/>
                        </a:cubicBezTo>
                        <a:cubicBezTo>
                          <a:pt x="23283" y="57637"/>
                          <a:pt x="22686" y="63307"/>
                          <a:pt x="22686" y="63307"/>
                        </a:cubicBezTo>
                        <a:cubicBezTo>
                          <a:pt x="22686" y="63307"/>
                          <a:pt x="19104" y="62834"/>
                          <a:pt x="18507" y="65669"/>
                        </a:cubicBezTo>
                        <a:cubicBezTo>
                          <a:pt x="13731" y="64251"/>
                          <a:pt x="12537" y="68503"/>
                          <a:pt x="12537" y="68503"/>
                        </a:cubicBezTo>
                        <a:cubicBezTo>
                          <a:pt x="12537" y="68503"/>
                          <a:pt x="7164" y="68976"/>
                          <a:pt x="5970" y="72755"/>
                        </a:cubicBezTo>
                        <a:cubicBezTo>
                          <a:pt x="5373" y="77480"/>
                          <a:pt x="13134" y="79370"/>
                          <a:pt x="14925" y="78897"/>
                        </a:cubicBezTo>
                        <a:cubicBezTo>
                          <a:pt x="14925" y="81732"/>
                          <a:pt x="27462" y="82677"/>
                          <a:pt x="29253" y="82204"/>
                        </a:cubicBezTo>
                        <a:cubicBezTo>
                          <a:pt x="31641" y="87401"/>
                          <a:pt x="50149" y="95905"/>
                          <a:pt x="50149" y="95905"/>
                        </a:cubicBezTo>
                        <a:cubicBezTo>
                          <a:pt x="50149" y="95905"/>
                          <a:pt x="50746" y="103464"/>
                          <a:pt x="50149" y="108661"/>
                        </a:cubicBezTo>
                        <a:cubicBezTo>
                          <a:pt x="48955" y="113385"/>
                          <a:pt x="50149" y="115748"/>
                          <a:pt x="47761" y="118110"/>
                        </a:cubicBezTo>
                        <a:cubicBezTo>
                          <a:pt x="45373" y="119527"/>
                          <a:pt x="40000" y="119527"/>
                          <a:pt x="38208" y="119527"/>
                        </a:cubicBezTo>
                        <a:cubicBezTo>
                          <a:pt x="70447" y="119527"/>
                          <a:pt x="70447" y="119527"/>
                          <a:pt x="70447" y="119527"/>
                        </a:cubicBezTo>
                        <a:cubicBezTo>
                          <a:pt x="69253" y="118582"/>
                          <a:pt x="62686" y="112913"/>
                          <a:pt x="60895" y="101574"/>
                        </a:cubicBezTo>
                        <a:cubicBezTo>
                          <a:pt x="58507" y="89291"/>
                          <a:pt x="63880" y="79370"/>
                          <a:pt x="65074" y="77952"/>
                        </a:cubicBezTo>
                        <a:cubicBezTo>
                          <a:pt x="70447" y="70866"/>
                          <a:pt x="77014" y="59055"/>
                          <a:pt x="77014" y="59055"/>
                        </a:cubicBezTo>
                        <a:cubicBezTo>
                          <a:pt x="84776" y="57637"/>
                          <a:pt x="89552" y="51968"/>
                          <a:pt x="89552" y="51968"/>
                        </a:cubicBezTo>
                        <a:cubicBezTo>
                          <a:pt x="89552" y="51968"/>
                          <a:pt x="101492" y="56220"/>
                          <a:pt x="109253" y="51496"/>
                        </a:cubicBezTo>
                        <a:cubicBezTo>
                          <a:pt x="120000" y="44409"/>
                          <a:pt x="112835" y="34488"/>
                          <a:pt x="112835" y="34488"/>
                        </a:cubicBezTo>
                        <a:close/>
                        <a:moveTo>
                          <a:pt x="31044" y="81732"/>
                        </a:moveTo>
                        <a:cubicBezTo>
                          <a:pt x="31641" y="81732"/>
                          <a:pt x="34029" y="81732"/>
                          <a:pt x="34029" y="81732"/>
                        </a:cubicBezTo>
                        <a:cubicBezTo>
                          <a:pt x="33432" y="83149"/>
                          <a:pt x="34626" y="85039"/>
                          <a:pt x="34626" y="85039"/>
                        </a:cubicBezTo>
                        <a:cubicBezTo>
                          <a:pt x="32835" y="83622"/>
                          <a:pt x="31044" y="81732"/>
                          <a:pt x="31044" y="81732"/>
                        </a:cubicBezTo>
                        <a:close/>
                        <a:moveTo>
                          <a:pt x="62686" y="72283"/>
                        </a:moveTo>
                        <a:cubicBezTo>
                          <a:pt x="62686" y="72283"/>
                          <a:pt x="63880" y="65196"/>
                          <a:pt x="63283" y="60944"/>
                        </a:cubicBezTo>
                        <a:cubicBezTo>
                          <a:pt x="70447" y="60944"/>
                          <a:pt x="70447" y="60944"/>
                          <a:pt x="70447" y="60944"/>
                        </a:cubicBezTo>
                        <a:cubicBezTo>
                          <a:pt x="70447" y="60944"/>
                          <a:pt x="68656" y="67559"/>
                          <a:pt x="62686" y="72283"/>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13" name="îşlîdê"/>
                  <p:cNvSpPr/>
                  <p:nvPr/>
                </p:nvSpPr>
                <p:spPr>
                  <a:xfrm>
                    <a:off x="1002391" y="9219914"/>
                    <a:ext cx="876300" cy="1108074"/>
                  </a:xfrm>
                  <a:custGeom>
                    <a:avLst/>
                    <a:gdLst/>
                    <a:ahLst/>
                    <a:cxnLst/>
                    <a:rect l="0" t="0" r="0" b="0"/>
                    <a:pathLst>
                      <a:path w="120000" h="120000" extrusionOk="0">
                        <a:moveTo>
                          <a:pt x="107894" y="68333"/>
                        </a:moveTo>
                        <a:cubicBezTo>
                          <a:pt x="107894" y="68333"/>
                          <a:pt x="106315" y="64166"/>
                          <a:pt x="101578" y="65416"/>
                        </a:cubicBezTo>
                        <a:cubicBezTo>
                          <a:pt x="101052" y="62916"/>
                          <a:pt x="97368" y="63333"/>
                          <a:pt x="97368" y="63333"/>
                        </a:cubicBezTo>
                        <a:cubicBezTo>
                          <a:pt x="97368" y="63333"/>
                          <a:pt x="96842" y="57500"/>
                          <a:pt x="92105" y="57916"/>
                        </a:cubicBezTo>
                        <a:cubicBezTo>
                          <a:pt x="86842" y="58333"/>
                          <a:pt x="84736" y="61250"/>
                          <a:pt x="84736" y="61250"/>
                        </a:cubicBezTo>
                        <a:cubicBezTo>
                          <a:pt x="84736" y="61250"/>
                          <a:pt x="79473" y="61666"/>
                          <a:pt x="80000" y="65416"/>
                        </a:cubicBezTo>
                        <a:cubicBezTo>
                          <a:pt x="77368" y="65833"/>
                          <a:pt x="76842" y="67916"/>
                          <a:pt x="76842" y="67916"/>
                        </a:cubicBezTo>
                        <a:cubicBezTo>
                          <a:pt x="76842" y="67916"/>
                          <a:pt x="71578" y="67500"/>
                          <a:pt x="71052" y="72500"/>
                        </a:cubicBezTo>
                        <a:cubicBezTo>
                          <a:pt x="71052" y="77083"/>
                          <a:pt x="75789" y="81250"/>
                          <a:pt x="81052" y="78333"/>
                        </a:cubicBezTo>
                        <a:cubicBezTo>
                          <a:pt x="81052" y="78333"/>
                          <a:pt x="82631" y="80833"/>
                          <a:pt x="84210" y="80833"/>
                        </a:cubicBezTo>
                        <a:cubicBezTo>
                          <a:pt x="84210" y="80833"/>
                          <a:pt x="84210" y="85833"/>
                          <a:pt x="80526" y="87916"/>
                        </a:cubicBezTo>
                        <a:cubicBezTo>
                          <a:pt x="76315" y="90416"/>
                          <a:pt x="68947" y="92916"/>
                          <a:pt x="68947" y="92916"/>
                        </a:cubicBezTo>
                        <a:cubicBezTo>
                          <a:pt x="68947" y="92916"/>
                          <a:pt x="66842" y="82500"/>
                          <a:pt x="64210" y="75416"/>
                        </a:cubicBezTo>
                        <a:cubicBezTo>
                          <a:pt x="61578" y="68333"/>
                          <a:pt x="62631" y="59583"/>
                          <a:pt x="62631" y="59583"/>
                        </a:cubicBezTo>
                        <a:cubicBezTo>
                          <a:pt x="62631" y="59583"/>
                          <a:pt x="65789" y="60000"/>
                          <a:pt x="68421" y="58333"/>
                        </a:cubicBezTo>
                        <a:cubicBezTo>
                          <a:pt x="70526" y="57083"/>
                          <a:pt x="81052" y="65000"/>
                          <a:pt x="89473" y="52083"/>
                        </a:cubicBezTo>
                        <a:cubicBezTo>
                          <a:pt x="89473" y="52083"/>
                          <a:pt x="104736" y="55416"/>
                          <a:pt x="112631" y="44166"/>
                        </a:cubicBezTo>
                        <a:cubicBezTo>
                          <a:pt x="119999" y="32916"/>
                          <a:pt x="103684" y="25416"/>
                          <a:pt x="97894" y="26666"/>
                        </a:cubicBezTo>
                        <a:cubicBezTo>
                          <a:pt x="97894" y="26666"/>
                          <a:pt x="96315" y="16250"/>
                          <a:pt x="81578" y="18750"/>
                        </a:cubicBezTo>
                        <a:cubicBezTo>
                          <a:pt x="81578" y="18750"/>
                          <a:pt x="80000" y="12500"/>
                          <a:pt x="72105" y="12916"/>
                        </a:cubicBezTo>
                        <a:cubicBezTo>
                          <a:pt x="72105" y="12916"/>
                          <a:pt x="70526" y="833"/>
                          <a:pt x="55789" y="0"/>
                        </a:cubicBezTo>
                        <a:cubicBezTo>
                          <a:pt x="44736" y="0"/>
                          <a:pt x="40000" y="8333"/>
                          <a:pt x="40000" y="8333"/>
                        </a:cubicBezTo>
                        <a:cubicBezTo>
                          <a:pt x="40000" y="8333"/>
                          <a:pt x="28421" y="7083"/>
                          <a:pt x="28421" y="18333"/>
                        </a:cubicBezTo>
                        <a:cubicBezTo>
                          <a:pt x="28421" y="18333"/>
                          <a:pt x="21578" y="19583"/>
                          <a:pt x="18947" y="23750"/>
                        </a:cubicBezTo>
                        <a:cubicBezTo>
                          <a:pt x="16842" y="25000"/>
                          <a:pt x="5263" y="24166"/>
                          <a:pt x="7368" y="34166"/>
                        </a:cubicBezTo>
                        <a:cubicBezTo>
                          <a:pt x="7368" y="34166"/>
                          <a:pt x="0" y="44166"/>
                          <a:pt x="10526" y="51666"/>
                        </a:cubicBezTo>
                        <a:cubicBezTo>
                          <a:pt x="18947" y="56250"/>
                          <a:pt x="30526" y="51666"/>
                          <a:pt x="30526" y="51666"/>
                        </a:cubicBezTo>
                        <a:cubicBezTo>
                          <a:pt x="30526" y="51666"/>
                          <a:pt x="35263" y="57500"/>
                          <a:pt x="43157" y="59166"/>
                        </a:cubicBezTo>
                        <a:cubicBezTo>
                          <a:pt x="43157" y="59166"/>
                          <a:pt x="49473" y="70833"/>
                          <a:pt x="55263" y="77916"/>
                        </a:cubicBezTo>
                        <a:cubicBezTo>
                          <a:pt x="56315" y="79166"/>
                          <a:pt x="61578" y="89166"/>
                          <a:pt x="59473" y="101666"/>
                        </a:cubicBezTo>
                        <a:cubicBezTo>
                          <a:pt x="57368" y="112916"/>
                          <a:pt x="51052" y="118750"/>
                          <a:pt x="49999" y="119583"/>
                        </a:cubicBezTo>
                        <a:cubicBezTo>
                          <a:pt x="82105" y="119583"/>
                          <a:pt x="82105" y="119583"/>
                          <a:pt x="82105" y="119583"/>
                        </a:cubicBezTo>
                        <a:cubicBezTo>
                          <a:pt x="80000" y="119583"/>
                          <a:pt x="74736" y="119583"/>
                          <a:pt x="72631" y="117916"/>
                        </a:cubicBezTo>
                        <a:cubicBezTo>
                          <a:pt x="69473" y="115833"/>
                          <a:pt x="71052" y="113750"/>
                          <a:pt x="70000" y="108750"/>
                        </a:cubicBezTo>
                        <a:cubicBezTo>
                          <a:pt x="69473" y="103333"/>
                          <a:pt x="69473" y="95833"/>
                          <a:pt x="69473" y="95833"/>
                        </a:cubicBezTo>
                        <a:cubicBezTo>
                          <a:pt x="69473" y="95833"/>
                          <a:pt x="88421" y="87500"/>
                          <a:pt x="91052" y="82083"/>
                        </a:cubicBezTo>
                        <a:cubicBezTo>
                          <a:pt x="93157" y="82500"/>
                          <a:pt x="105263" y="82083"/>
                          <a:pt x="105263" y="78750"/>
                        </a:cubicBezTo>
                        <a:cubicBezTo>
                          <a:pt x="107368" y="79583"/>
                          <a:pt x="114736" y="77500"/>
                          <a:pt x="114210" y="72916"/>
                        </a:cubicBezTo>
                        <a:cubicBezTo>
                          <a:pt x="112631" y="68750"/>
                          <a:pt x="107894" y="68333"/>
                          <a:pt x="107894" y="68333"/>
                        </a:cubicBezTo>
                        <a:close/>
                        <a:moveTo>
                          <a:pt x="49473" y="60833"/>
                        </a:moveTo>
                        <a:cubicBezTo>
                          <a:pt x="56842" y="60833"/>
                          <a:pt x="56842" y="60833"/>
                          <a:pt x="56842" y="60833"/>
                        </a:cubicBezTo>
                        <a:cubicBezTo>
                          <a:pt x="56315" y="65000"/>
                          <a:pt x="57368" y="72500"/>
                          <a:pt x="57368" y="72500"/>
                        </a:cubicBezTo>
                        <a:cubicBezTo>
                          <a:pt x="51578" y="67500"/>
                          <a:pt x="49473" y="60833"/>
                          <a:pt x="49473" y="60833"/>
                        </a:cubicBezTo>
                        <a:close/>
                        <a:moveTo>
                          <a:pt x="85263" y="85000"/>
                        </a:moveTo>
                        <a:cubicBezTo>
                          <a:pt x="85263" y="85000"/>
                          <a:pt x="86842" y="83333"/>
                          <a:pt x="86315" y="81666"/>
                        </a:cubicBezTo>
                        <a:cubicBezTo>
                          <a:pt x="86315" y="81666"/>
                          <a:pt x="88421" y="81666"/>
                          <a:pt x="88947" y="81666"/>
                        </a:cubicBezTo>
                        <a:cubicBezTo>
                          <a:pt x="88947" y="81666"/>
                          <a:pt x="87368" y="83750"/>
                          <a:pt x="85263" y="85000"/>
                        </a:cubicBezTo>
                        <a:close/>
                        <a:moveTo>
                          <a:pt x="82631" y="119583"/>
                        </a:moveTo>
                        <a:cubicBezTo>
                          <a:pt x="82105" y="119583"/>
                          <a:pt x="82105" y="119583"/>
                          <a:pt x="82105" y="119583"/>
                        </a:cubicBezTo>
                        <a:cubicBezTo>
                          <a:pt x="82631" y="119583"/>
                          <a:pt x="82631" y="119583"/>
                          <a:pt x="82631" y="119583"/>
                        </a:cubicBezTo>
                        <a:close/>
                        <a:moveTo>
                          <a:pt x="49473" y="120000"/>
                        </a:moveTo>
                        <a:cubicBezTo>
                          <a:pt x="49473" y="120000"/>
                          <a:pt x="49473" y="120000"/>
                          <a:pt x="49999" y="119583"/>
                        </a:cubicBezTo>
                        <a:cubicBezTo>
                          <a:pt x="49473" y="119583"/>
                          <a:pt x="49473" y="119583"/>
                          <a:pt x="49473" y="119583"/>
                        </a:cubicBezTo>
                        <a:lnTo>
                          <a:pt x="49473" y="120000"/>
                        </a:ln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07" name="î$1íďè"/>
              <p:cNvSpPr/>
              <p:nvPr/>
            </p:nvSpPr>
            <p:spPr>
              <a:xfrm>
                <a:off x="5167314" y="9550114"/>
                <a:ext cx="612775" cy="777876"/>
              </a:xfrm>
              <a:custGeom>
                <a:avLst/>
                <a:gdLst/>
                <a:ahLst/>
                <a:cxnLst/>
                <a:rect l="0" t="0" r="0" b="0"/>
                <a:pathLst>
                  <a:path w="120000" h="120000" extrusionOk="0">
                    <a:moveTo>
                      <a:pt x="37735" y="120000"/>
                    </a:moveTo>
                    <a:cubicBezTo>
                      <a:pt x="36981" y="120000"/>
                      <a:pt x="36981" y="120000"/>
                      <a:pt x="36981" y="120000"/>
                    </a:cubicBezTo>
                    <a:cubicBezTo>
                      <a:pt x="36981" y="120000"/>
                      <a:pt x="37735" y="120000"/>
                      <a:pt x="37735" y="120000"/>
                    </a:cubicBezTo>
                    <a:close/>
                    <a:moveTo>
                      <a:pt x="70943" y="120000"/>
                    </a:moveTo>
                    <a:cubicBezTo>
                      <a:pt x="70188" y="120000"/>
                      <a:pt x="70188" y="120000"/>
                      <a:pt x="70188" y="120000"/>
                    </a:cubicBezTo>
                    <a:cubicBezTo>
                      <a:pt x="70188" y="120000"/>
                      <a:pt x="70943" y="120000"/>
                      <a:pt x="70943" y="120000"/>
                    </a:cubicBezTo>
                    <a:close/>
                    <a:moveTo>
                      <a:pt x="113207" y="34455"/>
                    </a:moveTo>
                    <a:cubicBezTo>
                      <a:pt x="115471" y="24356"/>
                      <a:pt x="103396" y="24950"/>
                      <a:pt x="101132" y="23762"/>
                    </a:cubicBezTo>
                    <a:cubicBezTo>
                      <a:pt x="98867" y="19603"/>
                      <a:pt x="92075" y="18415"/>
                      <a:pt x="92075" y="18415"/>
                    </a:cubicBezTo>
                    <a:cubicBezTo>
                      <a:pt x="92075" y="7128"/>
                      <a:pt x="80000" y="8316"/>
                      <a:pt x="80000" y="8316"/>
                    </a:cubicBezTo>
                    <a:cubicBezTo>
                      <a:pt x="80000" y="8316"/>
                      <a:pt x="75471" y="0"/>
                      <a:pt x="64150" y="0"/>
                    </a:cubicBezTo>
                    <a:cubicBezTo>
                      <a:pt x="49811" y="594"/>
                      <a:pt x="48301" y="12475"/>
                      <a:pt x="48301" y="12475"/>
                    </a:cubicBezTo>
                    <a:cubicBezTo>
                      <a:pt x="40000" y="12475"/>
                      <a:pt x="38490" y="18415"/>
                      <a:pt x="38490" y="18415"/>
                    </a:cubicBezTo>
                    <a:cubicBezTo>
                      <a:pt x="24150" y="16039"/>
                      <a:pt x="21886" y="26732"/>
                      <a:pt x="21886" y="26732"/>
                    </a:cubicBezTo>
                    <a:cubicBezTo>
                      <a:pt x="16603" y="25544"/>
                      <a:pt x="0" y="33267"/>
                      <a:pt x="7547" y="43960"/>
                    </a:cubicBezTo>
                    <a:cubicBezTo>
                      <a:pt x="15094" y="55247"/>
                      <a:pt x="30943" y="52277"/>
                      <a:pt x="30943" y="52277"/>
                    </a:cubicBezTo>
                    <a:cubicBezTo>
                      <a:pt x="39245" y="65346"/>
                      <a:pt x="49056" y="57029"/>
                      <a:pt x="52075" y="58217"/>
                    </a:cubicBezTo>
                    <a:cubicBezTo>
                      <a:pt x="54339" y="60000"/>
                      <a:pt x="57358" y="59405"/>
                      <a:pt x="57358" y="59405"/>
                    </a:cubicBezTo>
                    <a:cubicBezTo>
                      <a:pt x="57358" y="59405"/>
                      <a:pt x="58113" y="68316"/>
                      <a:pt x="55849" y="75445"/>
                    </a:cubicBezTo>
                    <a:cubicBezTo>
                      <a:pt x="52830" y="82574"/>
                      <a:pt x="51320" y="92673"/>
                      <a:pt x="51320" y="92673"/>
                    </a:cubicBezTo>
                    <a:cubicBezTo>
                      <a:pt x="51320" y="92673"/>
                      <a:pt x="43773" y="90297"/>
                      <a:pt x="40000" y="87920"/>
                    </a:cubicBezTo>
                    <a:cubicBezTo>
                      <a:pt x="35471" y="85544"/>
                      <a:pt x="35471" y="80792"/>
                      <a:pt x="35471" y="80792"/>
                    </a:cubicBezTo>
                    <a:cubicBezTo>
                      <a:pt x="37735" y="80792"/>
                      <a:pt x="38490" y="78415"/>
                      <a:pt x="38490" y="78415"/>
                    </a:cubicBezTo>
                    <a:cubicBezTo>
                      <a:pt x="44528" y="81386"/>
                      <a:pt x="49056" y="77227"/>
                      <a:pt x="49056" y="72475"/>
                    </a:cubicBezTo>
                    <a:cubicBezTo>
                      <a:pt x="48301" y="67722"/>
                      <a:pt x="43018" y="67722"/>
                      <a:pt x="43018" y="67722"/>
                    </a:cubicBezTo>
                    <a:cubicBezTo>
                      <a:pt x="43018" y="67722"/>
                      <a:pt x="42264" y="65940"/>
                      <a:pt x="40000" y="65346"/>
                    </a:cubicBezTo>
                    <a:cubicBezTo>
                      <a:pt x="40754" y="61782"/>
                      <a:pt x="35471" y="61188"/>
                      <a:pt x="35471" y="61188"/>
                    </a:cubicBezTo>
                    <a:cubicBezTo>
                      <a:pt x="35471" y="61188"/>
                      <a:pt x="33207" y="58217"/>
                      <a:pt x="27924" y="58217"/>
                    </a:cubicBezTo>
                    <a:cubicBezTo>
                      <a:pt x="23396" y="57623"/>
                      <a:pt x="22641" y="62970"/>
                      <a:pt x="22641" y="62970"/>
                    </a:cubicBezTo>
                    <a:cubicBezTo>
                      <a:pt x="22641" y="62970"/>
                      <a:pt x="18867" y="62970"/>
                      <a:pt x="18113" y="65346"/>
                    </a:cubicBezTo>
                    <a:cubicBezTo>
                      <a:pt x="13584" y="64158"/>
                      <a:pt x="12075" y="68316"/>
                      <a:pt x="12075" y="68316"/>
                    </a:cubicBezTo>
                    <a:cubicBezTo>
                      <a:pt x="12075" y="68316"/>
                      <a:pt x="6792" y="68910"/>
                      <a:pt x="6037" y="72475"/>
                    </a:cubicBezTo>
                    <a:cubicBezTo>
                      <a:pt x="5283" y="77821"/>
                      <a:pt x="12830" y="79603"/>
                      <a:pt x="15094" y="78415"/>
                    </a:cubicBezTo>
                    <a:cubicBezTo>
                      <a:pt x="15094" y="81980"/>
                      <a:pt x="27169" y="82574"/>
                      <a:pt x="28679" y="81980"/>
                    </a:cubicBezTo>
                    <a:cubicBezTo>
                      <a:pt x="31698" y="87326"/>
                      <a:pt x="50566" y="96237"/>
                      <a:pt x="50566" y="96237"/>
                    </a:cubicBezTo>
                    <a:cubicBezTo>
                      <a:pt x="50566" y="96237"/>
                      <a:pt x="50566" y="103366"/>
                      <a:pt x="49811" y="108712"/>
                    </a:cubicBezTo>
                    <a:cubicBezTo>
                      <a:pt x="49056" y="113465"/>
                      <a:pt x="50566" y="115841"/>
                      <a:pt x="47547" y="117623"/>
                    </a:cubicBezTo>
                    <a:cubicBezTo>
                      <a:pt x="45283" y="119405"/>
                      <a:pt x="40000" y="119405"/>
                      <a:pt x="37735" y="120000"/>
                    </a:cubicBezTo>
                    <a:cubicBezTo>
                      <a:pt x="70188" y="120000"/>
                      <a:pt x="70188" y="120000"/>
                      <a:pt x="70188" y="120000"/>
                    </a:cubicBezTo>
                    <a:cubicBezTo>
                      <a:pt x="69433" y="118811"/>
                      <a:pt x="62641" y="112871"/>
                      <a:pt x="61132" y="101584"/>
                    </a:cubicBezTo>
                    <a:cubicBezTo>
                      <a:pt x="58867" y="89108"/>
                      <a:pt x="63396" y="79009"/>
                      <a:pt x="64905" y="77821"/>
                    </a:cubicBezTo>
                    <a:cubicBezTo>
                      <a:pt x="70188" y="70693"/>
                      <a:pt x="76981" y="58811"/>
                      <a:pt x="76981" y="58811"/>
                    </a:cubicBezTo>
                    <a:cubicBezTo>
                      <a:pt x="85283" y="57623"/>
                      <a:pt x="89811" y="51683"/>
                      <a:pt x="89811" y="51683"/>
                    </a:cubicBezTo>
                    <a:cubicBezTo>
                      <a:pt x="89811" y="51683"/>
                      <a:pt x="101886" y="56435"/>
                      <a:pt x="110188" y="51683"/>
                    </a:cubicBezTo>
                    <a:cubicBezTo>
                      <a:pt x="120000" y="43960"/>
                      <a:pt x="113207" y="34455"/>
                      <a:pt x="113207" y="34455"/>
                    </a:cubicBezTo>
                    <a:close/>
                    <a:moveTo>
                      <a:pt x="30943" y="81386"/>
                    </a:moveTo>
                    <a:cubicBezTo>
                      <a:pt x="31698" y="81386"/>
                      <a:pt x="33962" y="81386"/>
                      <a:pt x="33962" y="81386"/>
                    </a:cubicBezTo>
                    <a:cubicBezTo>
                      <a:pt x="33207" y="83168"/>
                      <a:pt x="34716" y="84950"/>
                      <a:pt x="34716" y="84950"/>
                    </a:cubicBezTo>
                    <a:cubicBezTo>
                      <a:pt x="32452" y="83762"/>
                      <a:pt x="30943" y="81386"/>
                      <a:pt x="30943" y="81386"/>
                    </a:cubicBezTo>
                    <a:close/>
                    <a:moveTo>
                      <a:pt x="62641" y="72475"/>
                    </a:moveTo>
                    <a:cubicBezTo>
                      <a:pt x="62641" y="72475"/>
                      <a:pt x="64150" y="64752"/>
                      <a:pt x="63396" y="60594"/>
                    </a:cubicBezTo>
                    <a:cubicBezTo>
                      <a:pt x="70943" y="61188"/>
                      <a:pt x="70943" y="61188"/>
                      <a:pt x="70943" y="61188"/>
                    </a:cubicBezTo>
                    <a:cubicBezTo>
                      <a:pt x="70943" y="61188"/>
                      <a:pt x="68679" y="67128"/>
                      <a:pt x="62641" y="72475"/>
                    </a:cubicBezTo>
                    <a:close/>
                  </a:path>
                </a:pathLst>
              </a:custGeom>
              <a:grp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6" name="文本框 5"/>
          <p:cNvSpPr txBox="1"/>
          <p:nvPr/>
        </p:nvSpPr>
        <p:spPr>
          <a:xfrm>
            <a:off x="3843020" y="979805"/>
            <a:ext cx="10648315" cy="521970"/>
          </a:xfrm>
          <a:prstGeom prst="rect">
            <a:avLst/>
          </a:prstGeom>
          <a:noFill/>
        </p:spPr>
        <p:txBody>
          <a:bodyPr wrap="square" rtlCol="0">
            <a:spAutoFit/>
          </a:bodyPr>
          <a:lstStyle/>
          <a:p>
            <a:r>
              <a:rPr lang="en-US" sz="2800"/>
              <a:t>3</a:t>
            </a:r>
            <a:r>
              <a:rPr lang="en-US" altLang="zh-CN" sz="2800"/>
              <a:t>.</a:t>
            </a:r>
            <a:r>
              <a:rPr lang="zh-CN" altLang="en-US" sz="2800"/>
              <a:t>部队发展</a:t>
            </a:r>
            <a:endParaRPr lang="zh-CN" altLang="en-US" sz="2800">
              <a:sym typeface="+mn-ea"/>
            </a:endParaRPr>
          </a:p>
        </p:txBody>
      </p:sp>
      <p:sp>
        <p:nvSpPr>
          <p:cNvPr id="4" name="文本框 3"/>
          <p:cNvSpPr txBox="1"/>
          <p:nvPr/>
        </p:nvSpPr>
        <p:spPr>
          <a:xfrm>
            <a:off x="1546420" y="2439448"/>
            <a:ext cx="9215997" cy="2677656"/>
          </a:xfrm>
          <a:prstGeom prst="rect">
            <a:avLst/>
          </a:prstGeom>
          <a:noFill/>
        </p:spPr>
        <p:txBody>
          <a:bodyPr wrap="square" rtlCol="0">
            <a:spAutoFit/>
          </a:bodyPr>
          <a:lstStyle/>
          <a:p>
            <a:r>
              <a:rPr sz="2400" dirty="0"/>
              <a:t>报考军校</a:t>
            </a:r>
            <a:r>
              <a:rPr lang="zh-CN" sz="2400" dirty="0"/>
              <a:t>：</a:t>
            </a:r>
            <a:endParaRPr sz="2400" dirty="0"/>
          </a:p>
          <a:p>
            <a:r>
              <a:rPr sz="2400" dirty="0"/>
              <a:t>普通高中毕业以上文化程度或者同等学历的，可以参加军队本科层次招生考试，年龄不超过22岁，其中，入伍前是普通高等学校在校生、毕业生的，或者是少数民族的，年龄可以放宽1岁。全日制大专毕业生士兵，年龄不超过23周岁。</a:t>
            </a:r>
            <a:endParaRPr sz="2400" dirty="0"/>
          </a:p>
          <a:p>
            <a:endParaRPr sz="2400" dirty="0"/>
          </a:p>
          <a:p>
            <a:endParaRPr sz="2400" dirty="0"/>
          </a:p>
        </p:txBody>
      </p:sp>
      <p:sp>
        <p:nvSpPr>
          <p:cNvPr id="7" name="前言"/>
          <p:cNvSpPr/>
          <p:nvPr/>
        </p:nvSpPr>
        <p:spPr>
          <a:xfrm>
            <a:off x="852805" y="146685"/>
            <a:ext cx="6951345" cy="429895"/>
          </a:xfrm>
          <a:prstGeom prst="rect">
            <a:avLst/>
          </a:prstGeom>
          <a:solidFill>
            <a:schemeClr val="accent2"/>
          </a:solidFill>
          <a:ln w="9525">
            <a:noFill/>
          </a:ln>
        </p:spPr>
        <p:txBody>
          <a:bodyPr wrap="square" anchor="t" anchorCtr="0">
            <a:spAutoFit/>
          </a:bodyPr>
          <a:lstStyle/>
          <a:p>
            <a:pPr>
              <a:buFont typeface="Arial" panose="020B0604020202020204" pitchFamily="34" charset="0"/>
            </a:pPr>
            <a:r>
              <a:rPr lang="en-US"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  </a:t>
            </a:r>
            <a:r>
              <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rPr>
              <a:t>一、高校毕业生参军入伍待遇与优势</a:t>
            </a:r>
            <a:endParaRPr lang="zh-CN" altLang="zh-CN" sz="2200" b="1" dirty="0">
              <a:solidFill>
                <a:srgbClr val="FDE0B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8" grpId="0" bldLvl="0" animBg="1"/>
      <p:bldP spid="4" grpId="0"/>
      <p:bldP spid="4" grpId="1"/>
    </p:bldLst>
  </p:timing>
</p:sld>
</file>

<file path=ppt/tags/tag1.xml><?xml version="1.0" encoding="utf-8"?>
<p:tagLst xmlns:p="http://schemas.openxmlformats.org/presentationml/2006/main">
  <p:tag name="KSO_WPP_MARK_KEY" val="90140f7a-91fc-443c-894d-60c978e4f990"/>
  <p:tag name="COMMONDATA" val="eyJoZGlkIjoiYTMzODliNDVmNDdhNGQwYTBjNWIwN2E4NWFjZWQ3NGYifQ=="/>
</p:tagLst>
</file>

<file path=ppt/theme/theme1.xml><?xml version="1.0" encoding="utf-8"?>
<a:theme xmlns:a="http://schemas.openxmlformats.org/drawingml/2006/main" name="2_Office 主题​​">
  <a:themeElements>
    <a:clrScheme name="自定义 302">
      <a:dk1>
        <a:srgbClr val="000000"/>
      </a:dk1>
      <a:lt1>
        <a:srgbClr val="FFFFFF"/>
      </a:lt1>
      <a:dk2>
        <a:srgbClr val="3F3F3F"/>
      </a:dk2>
      <a:lt2>
        <a:srgbClr val="EEECE1"/>
      </a:lt2>
      <a:accent1>
        <a:srgbClr val="C12D0F"/>
      </a:accent1>
      <a:accent2>
        <a:srgbClr val="B25F05"/>
      </a:accent2>
      <a:accent3>
        <a:srgbClr val="43CACC"/>
      </a:accent3>
      <a:accent4>
        <a:srgbClr val="87FDFF"/>
      </a:accent4>
      <a:accent5>
        <a:srgbClr val="E55149"/>
      </a:accent5>
      <a:accent6>
        <a:srgbClr val="4CA5DD"/>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302">
      <a:dk1>
        <a:srgbClr val="000000"/>
      </a:dk1>
      <a:lt1>
        <a:srgbClr val="FFFFFF"/>
      </a:lt1>
      <a:dk2>
        <a:srgbClr val="3F3F3F"/>
      </a:dk2>
      <a:lt2>
        <a:srgbClr val="EEECE1"/>
      </a:lt2>
      <a:accent1>
        <a:srgbClr val="C12D0F"/>
      </a:accent1>
      <a:accent2>
        <a:srgbClr val="B25F05"/>
      </a:accent2>
      <a:accent3>
        <a:srgbClr val="43CACC"/>
      </a:accent3>
      <a:accent4>
        <a:srgbClr val="87FDFF"/>
      </a:accent4>
      <a:accent5>
        <a:srgbClr val="E55149"/>
      </a:accent5>
      <a:accent6>
        <a:srgbClr val="4CA5DD"/>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302">
      <a:dk1>
        <a:srgbClr val="000000"/>
      </a:dk1>
      <a:lt1>
        <a:srgbClr val="FFFFFF"/>
      </a:lt1>
      <a:dk2>
        <a:srgbClr val="3F3F3F"/>
      </a:dk2>
      <a:lt2>
        <a:srgbClr val="EEECE1"/>
      </a:lt2>
      <a:accent1>
        <a:srgbClr val="C12D0F"/>
      </a:accent1>
      <a:accent2>
        <a:srgbClr val="B25F05"/>
      </a:accent2>
      <a:accent3>
        <a:srgbClr val="43CACC"/>
      </a:accent3>
      <a:accent4>
        <a:srgbClr val="87FDFF"/>
      </a:accent4>
      <a:accent5>
        <a:srgbClr val="E55149"/>
      </a:accent5>
      <a:accent6>
        <a:srgbClr val="4CA5DD"/>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5207</Words>
  <Application>WPS 演示</Application>
  <PresentationFormat>宽屏</PresentationFormat>
  <Paragraphs>299</Paragraphs>
  <Slides>26</Slides>
  <Notes>0</Notes>
  <HiddenSlides>0</HiddenSlides>
  <MMClips>1</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26</vt:i4>
      </vt:variant>
    </vt:vector>
  </HeadingPairs>
  <TitlesOfParts>
    <vt:vector size="49" baseType="lpstr">
      <vt:lpstr>Arial</vt:lpstr>
      <vt:lpstr>宋体</vt:lpstr>
      <vt:lpstr>Wingdings</vt:lpstr>
      <vt:lpstr>微软雅黑</vt:lpstr>
      <vt:lpstr>Calibri</vt:lpstr>
      <vt:lpstr>Arial Black</vt:lpstr>
      <vt:lpstr>Calibri Light</vt:lpstr>
      <vt:lpstr>汉仪雅酷黑 85W</vt:lpstr>
      <vt:lpstr>黑体</vt:lpstr>
      <vt:lpstr>三极正智黑简体</vt:lpstr>
      <vt:lpstr>汉仪雅酷黑 75W</vt:lpstr>
      <vt:lpstr>华文新魏</vt:lpstr>
      <vt:lpstr>Impact</vt:lpstr>
      <vt:lpstr>Arial Unicode MS</vt:lpstr>
      <vt:lpstr>楷体</vt:lpstr>
      <vt:lpstr>三极正智黑简体</vt:lpstr>
      <vt:lpstr>汉仪雅酷黑 75W</vt:lpstr>
      <vt:lpstr>汉仪雅酷黑 85W</vt:lpstr>
      <vt:lpstr>三极信黑简体</vt:lpstr>
      <vt:lpstr>2_Office 主题​​</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liuning</dc:creator>
  <cp:lastModifiedBy>淡蓝的蓝</cp:lastModifiedBy>
  <cp:revision>238</cp:revision>
  <cp:lastPrinted>2022-05-25T01:40:00Z</cp:lastPrinted>
  <dcterms:created xsi:type="dcterms:W3CDTF">2020-09-03T02:27:00Z</dcterms:created>
  <dcterms:modified xsi:type="dcterms:W3CDTF">2025-12-22T08:32:40Z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F97C409D7FF84310BEC6AF5198E21D3F_12</vt:lpwstr>
  </property>
</Properties>
</file>